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14"/>
  </p:notesMasterIdLst>
  <p:handoutMasterIdLst>
    <p:handoutMasterId r:id="rId15"/>
  </p:handoutMasterIdLst>
  <p:sldIdLst>
    <p:sldId id="311" r:id="rId3"/>
    <p:sldId id="313" r:id="rId4"/>
    <p:sldId id="324" r:id="rId5"/>
    <p:sldId id="315" r:id="rId6"/>
    <p:sldId id="312" r:id="rId7"/>
    <p:sldId id="326" r:id="rId8"/>
    <p:sldId id="346" r:id="rId9"/>
    <p:sldId id="328" r:id="rId10"/>
    <p:sldId id="347" r:id="rId11"/>
    <p:sldId id="350" r:id="rId12"/>
    <p:sldId id="345" r:id="rId13"/>
  </p:sldIdLst>
  <p:sldSz cx="9144000" cy="6858000" type="screen4x3"/>
  <p:notesSz cx="7053263" cy="111379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9999FF"/>
    <a:srgbClr val="FFCC66"/>
    <a:srgbClr val="CC0099"/>
    <a:srgbClr val="FF3399"/>
    <a:srgbClr val="009999"/>
    <a:srgbClr val="99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515D07-3885-42B4-B90C-D9484A2A2271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1D560980-EC94-406A-A62C-3F5A42DD765D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sz="2800" b="1" dirty="0"/>
            <a:t>Azaz</a:t>
          </a:r>
        </a:p>
        <a:p>
          <a:r>
            <a:rPr lang="id-ID" sz="2800" b="1" dirty="0"/>
            <a:t>Single Data System</a:t>
          </a:r>
        </a:p>
      </dgm:t>
    </dgm:pt>
    <dgm:pt modelId="{226C8E92-B803-4EDF-93BF-1A33D2909AE0}" type="parTrans" cxnId="{B7EDDA26-50CC-445E-BD37-7C83E91F5B12}">
      <dgm:prSet/>
      <dgm:spPr/>
      <dgm:t>
        <a:bodyPr/>
        <a:lstStyle/>
        <a:p>
          <a:endParaRPr lang="id-ID"/>
        </a:p>
      </dgm:t>
    </dgm:pt>
    <dgm:pt modelId="{B2638C6E-39C3-4F8C-AFD2-64F8864F5BE1}" type="sibTrans" cxnId="{B7EDDA26-50CC-445E-BD37-7C83E91F5B12}">
      <dgm:prSet/>
      <dgm:spPr/>
      <dgm:t>
        <a:bodyPr/>
        <a:lstStyle/>
        <a:p>
          <a:endParaRPr lang="id-ID"/>
        </a:p>
      </dgm:t>
    </dgm:pt>
    <dgm:pt modelId="{2ADE2F9F-4EA5-4A79-B045-ECBEBECD4613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7030A0"/>
        </a:solidFill>
      </dgm:spPr>
      <dgm:t>
        <a:bodyPr/>
        <a:lstStyle/>
        <a:p>
          <a:r>
            <a:rPr lang="id-ID" sz="1600" b="1" dirty="0">
              <a:latin typeface="Arial" pitchFamily="34" charset="0"/>
              <a:cs typeface="Arial" pitchFamily="34" charset="0"/>
            </a:rPr>
            <a:t>Kepastian Hukum</a:t>
          </a:r>
        </a:p>
      </dgm:t>
    </dgm:pt>
    <dgm:pt modelId="{D49A6354-499A-415A-9288-8B16A4ABAD56}" type="parTrans" cxnId="{C1C974E2-7B44-4906-A51D-B0E49436D210}">
      <dgm:prSet/>
      <dgm:spPr/>
      <dgm:t>
        <a:bodyPr/>
        <a:lstStyle/>
        <a:p>
          <a:endParaRPr lang="id-ID"/>
        </a:p>
      </dgm:t>
    </dgm:pt>
    <dgm:pt modelId="{1ADDB71C-880D-452F-B2CA-47EC4F4FFDC9}" type="sibTrans" cxnId="{C1C974E2-7B44-4906-A51D-B0E49436D210}">
      <dgm:prSet/>
      <dgm:spPr>
        <a:solidFill>
          <a:schemeClr val="tx1"/>
        </a:solidFill>
      </dgm:spPr>
      <dgm:t>
        <a:bodyPr/>
        <a:lstStyle/>
        <a:p>
          <a:endParaRPr lang="id-ID"/>
        </a:p>
      </dgm:t>
    </dgm:pt>
    <dgm:pt modelId="{60F2BDAE-1523-42CB-B81C-0ADAF100B3CA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sz="1400" b="1" dirty="0">
              <a:latin typeface="Arial" pitchFamily="34" charset="0"/>
              <a:cs typeface="Arial" pitchFamily="34" charset="0"/>
            </a:rPr>
            <a:t>Keterpaduan</a:t>
          </a:r>
        </a:p>
      </dgm:t>
    </dgm:pt>
    <dgm:pt modelId="{D8DE4EA6-2F9C-4DB7-B0F0-E3F50544E698}" type="parTrans" cxnId="{D569A8E4-5379-47A6-90BC-80B31FC6C7C5}">
      <dgm:prSet/>
      <dgm:spPr/>
      <dgm:t>
        <a:bodyPr/>
        <a:lstStyle/>
        <a:p>
          <a:endParaRPr lang="id-ID"/>
        </a:p>
      </dgm:t>
    </dgm:pt>
    <dgm:pt modelId="{1F23D75D-D836-4A73-B2DF-04004CBCCE09}" type="sibTrans" cxnId="{D569A8E4-5379-47A6-90BC-80B31FC6C7C5}">
      <dgm:prSet/>
      <dgm:spPr>
        <a:solidFill>
          <a:schemeClr val="tx1"/>
        </a:solidFill>
      </dgm:spPr>
      <dgm:t>
        <a:bodyPr/>
        <a:lstStyle/>
        <a:p>
          <a:endParaRPr lang="id-ID"/>
        </a:p>
      </dgm:t>
    </dgm:pt>
    <dgm:pt modelId="{B8B90A2F-3553-4E7C-95C3-BA214D8C041E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b="1" dirty="0">
              <a:latin typeface="Arial" pitchFamily="34" charset="0"/>
              <a:cs typeface="Arial" pitchFamily="34" charset="0"/>
            </a:rPr>
            <a:t>Keakuratan</a:t>
          </a:r>
        </a:p>
      </dgm:t>
    </dgm:pt>
    <dgm:pt modelId="{526133BC-1908-4442-A3D1-5EE81D536F66}" type="parTrans" cxnId="{132A4BD3-76E9-4208-AFA5-386EFD32FAC1}">
      <dgm:prSet/>
      <dgm:spPr/>
      <dgm:t>
        <a:bodyPr/>
        <a:lstStyle/>
        <a:p>
          <a:endParaRPr lang="id-ID"/>
        </a:p>
      </dgm:t>
    </dgm:pt>
    <dgm:pt modelId="{CD2C9243-41A5-4E51-8DCE-FFA5D9A4B6EF}" type="sibTrans" cxnId="{132A4BD3-76E9-4208-AFA5-386EFD32FAC1}">
      <dgm:prSet/>
      <dgm:spPr>
        <a:solidFill>
          <a:schemeClr val="tx1"/>
        </a:solidFill>
      </dgm:spPr>
      <dgm:t>
        <a:bodyPr/>
        <a:lstStyle/>
        <a:p>
          <a:endParaRPr lang="id-ID"/>
        </a:p>
      </dgm:t>
    </dgm:pt>
    <dgm:pt modelId="{563891BD-59CA-4125-A35F-493C55628896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sz="1400" b="1" dirty="0"/>
            <a:t>Kemanfaatan</a:t>
          </a:r>
        </a:p>
      </dgm:t>
    </dgm:pt>
    <dgm:pt modelId="{34AC3EA3-68F2-4815-8907-E20B91FCC1A9}" type="parTrans" cxnId="{207A36DD-0FDE-4527-8442-E181A5D1F5F6}">
      <dgm:prSet/>
      <dgm:spPr/>
      <dgm:t>
        <a:bodyPr/>
        <a:lstStyle/>
        <a:p>
          <a:endParaRPr lang="id-ID"/>
        </a:p>
      </dgm:t>
    </dgm:pt>
    <dgm:pt modelId="{65257481-D7B8-4BFC-8229-F43CCD641826}" type="sibTrans" cxnId="{207A36DD-0FDE-4527-8442-E181A5D1F5F6}">
      <dgm:prSet/>
      <dgm:spPr>
        <a:solidFill>
          <a:schemeClr val="tx1"/>
        </a:solidFill>
      </dgm:spPr>
      <dgm:t>
        <a:bodyPr/>
        <a:lstStyle/>
        <a:p>
          <a:endParaRPr lang="id-ID"/>
        </a:p>
      </dgm:t>
    </dgm:pt>
    <dgm:pt modelId="{2C60DF06-40DF-4234-9C23-38398A6F7AB7}">
      <dgm:prSet phldrT="[Text]" custT="1"/>
      <dgm:spPr/>
      <dgm:t>
        <a:bodyPr/>
        <a:lstStyle/>
        <a:p>
          <a:r>
            <a:rPr lang="id-ID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Aksesibilitas</a:t>
          </a:r>
        </a:p>
      </dgm:t>
    </dgm:pt>
    <dgm:pt modelId="{563790CC-0405-4229-8CAE-BF3A8166C70E}" type="parTrans" cxnId="{261A6488-5D21-47F5-96E3-538EDDF3A07D}">
      <dgm:prSet/>
      <dgm:spPr/>
      <dgm:t>
        <a:bodyPr/>
        <a:lstStyle/>
        <a:p>
          <a:endParaRPr lang="id-ID"/>
        </a:p>
      </dgm:t>
    </dgm:pt>
    <dgm:pt modelId="{E0512426-8853-4774-876B-BD55B7B307C9}" type="sibTrans" cxnId="{261A6488-5D21-47F5-96E3-538EDDF3A07D}">
      <dgm:prSet/>
      <dgm:spPr>
        <a:solidFill>
          <a:schemeClr val="tx1"/>
        </a:solidFill>
      </dgm:spPr>
      <dgm:t>
        <a:bodyPr/>
        <a:lstStyle/>
        <a:p>
          <a:endParaRPr lang="id-ID"/>
        </a:p>
      </dgm:t>
    </dgm:pt>
    <dgm:pt modelId="{6CAA45C6-B5A7-4142-8B68-3ABD33915B5E}">
      <dgm:prSet phldrT="[Text]" custT="1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>
        <a:solidFill>
          <a:srgbClr val="002060"/>
        </a:solidFill>
      </dgm:spPr>
      <dgm:t>
        <a:bodyPr/>
        <a:lstStyle/>
        <a:p>
          <a:r>
            <a:rPr lang="id-ID" sz="1400" b="1" dirty="0">
              <a:latin typeface="Arial" pitchFamily="34" charset="0"/>
              <a:cs typeface="Arial" pitchFamily="34" charset="0"/>
            </a:rPr>
            <a:t>Kemutakhiran</a:t>
          </a:r>
        </a:p>
      </dgm:t>
    </dgm:pt>
    <dgm:pt modelId="{1947D0BA-AE2F-4338-8F00-549D30D038C5}" type="parTrans" cxnId="{5C3F58B0-D36E-442E-9F2F-D64E28D1B8F2}">
      <dgm:prSet/>
      <dgm:spPr/>
      <dgm:t>
        <a:bodyPr/>
        <a:lstStyle/>
        <a:p>
          <a:endParaRPr lang="id-ID"/>
        </a:p>
      </dgm:t>
    </dgm:pt>
    <dgm:pt modelId="{A3815937-C7A6-40CB-8F7E-3411C8943076}" type="sibTrans" cxnId="{5C3F58B0-D36E-442E-9F2F-D64E28D1B8F2}">
      <dgm:prSet/>
      <dgm:spPr>
        <a:solidFill>
          <a:schemeClr val="tx1"/>
        </a:solidFill>
      </dgm:spPr>
      <dgm:t>
        <a:bodyPr/>
        <a:lstStyle/>
        <a:p>
          <a:endParaRPr lang="id-ID"/>
        </a:p>
      </dgm:t>
    </dgm:pt>
    <dgm:pt modelId="{F1E3D3C5-7106-441C-BB51-F2460A0DC1F9}" type="pres">
      <dgm:prSet presAssocID="{99515D07-3885-42B4-B90C-D9484A2A227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C53E86-2253-4FEB-97B7-BF432A61BE94}" type="pres">
      <dgm:prSet presAssocID="{1D560980-EC94-406A-A62C-3F5A42DD765D}" presName="centerShape" presStyleLbl="node0" presStyleIdx="0" presStyleCnt="1" custScaleX="115486" custScaleY="115486"/>
      <dgm:spPr/>
      <dgm:t>
        <a:bodyPr/>
        <a:lstStyle/>
        <a:p>
          <a:endParaRPr lang="en-US"/>
        </a:p>
      </dgm:t>
    </dgm:pt>
    <dgm:pt modelId="{317FF06D-DFD9-4AFE-A0DE-2C44CB8F424F}" type="pres">
      <dgm:prSet presAssocID="{2ADE2F9F-4EA5-4A79-B045-ECBEBECD4613}" presName="node" presStyleLbl="node1" presStyleIdx="0" presStyleCnt="6" custScaleX="115803" custScaleY="1158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7D29E3-E5EF-42C8-9D4C-94D9ABD411DF}" type="pres">
      <dgm:prSet presAssocID="{2ADE2F9F-4EA5-4A79-B045-ECBEBECD4613}" presName="dummy" presStyleCnt="0"/>
      <dgm:spPr/>
    </dgm:pt>
    <dgm:pt modelId="{C2D95E13-50D0-48D2-95F6-6661FCD05F02}" type="pres">
      <dgm:prSet presAssocID="{1ADDB71C-880D-452F-B2CA-47EC4F4FFDC9}" presName="sibTrans" presStyleLbl="sibTrans2D1" presStyleIdx="0" presStyleCnt="6"/>
      <dgm:spPr/>
      <dgm:t>
        <a:bodyPr/>
        <a:lstStyle/>
        <a:p>
          <a:endParaRPr lang="en-US"/>
        </a:p>
      </dgm:t>
    </dgm:pt>
    <dgm:pt modelId="{D7444AA4-0636-4BC5-B1BA-EFBC2E355FC0}" type="pres">
      <dgm:prSet presAssocID="{60F2BDAE-1523-42CB-B81C-0ADAF100B3CA}" presName="node" presStyleLbl="node1" presStyleIdx="1" presStyleCnt="6" custScaleX="112059" custScaleY="1120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126B83-C018-4D6E-B76C-55A14EFECCC2}" type="pres">
      <dgm:prSet presAssocID="{60F2BDAE-1523-42CB-B81C-0ADAF100B3CA}" presName="dummy" presStyleCnt="0"/>
      <dgm:spPr/>
    </dgm:pt>
    <dgm:pt modelId="{DBA3C4A6-FCF5-4DD3-92A8-0D698579E0FB}" type="pres">
      <dgm:prSet presAssocID="{1F23D75D-D836-4A73-B2DF-04004CBCCE09}" presName="sibTrans" presStyleLbl="sibTrans2D1" presStyleIdx="1" presStyleCnt="6"/>
      <dgm:spPr/>
      <dgm:t>
        <a:bodyPr/>
        <a:lstStyle/>
        <a:p>
          <a:endParaRPr lang="en-US"/>
        </a:p>
      </dgm:t>
    </dgm:pt>
    <dgm:pt modelId="{604E2E75-E9E6-43B2-8FC1-A60D638DC2E8}" type="pres">
      <dgm:prSet presAssocID="{B8B90A2F-3553-4E7C-95C3-BA214D8C041E}" presName="node" presStyleLbl="node1" presStyleIdx="2" presStyleCnt="6" custScaleX="122171" custScaleY="1221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15CBAE-6B10-4AF0-AD03-91A250B6BBBE}" type="pres">
      <dgm:prSet presAssocID="{B8B90A2F-3553-4E7C-95C3-BA214D8C041E}" presName="dummy" presStyleCnt="0"/>
      <dgm:spPr/>
    </dgm:pt>
    <dgm:pt modelId="{0BFEE55B-9DDD-4416-A336-E3ACF3F47B75}" type="pres">
      <dgm:prSet presAssocID="{CD2C9243-41A5-4E51-8DCE-FFA5D9A4B6EF}" presName="sibTrans" presStyleLbl="sibTrans2D1" presStyleIdx="2" presStyleCnt="6"/>
      <dgm:spPr/>
      <dgm:t>
        <a:bodyPr/>
        <a:lstStyle/>
        <a:p>
          <a:endParaRPr lang="en-US"/>
        </a:p>
      </dgm:t>
    </dgm:pt>
    <dgm:pt modelId="{6EF98401-6199-4CFD-B267-84A06A7F4200}" type="pres">
      <dgm:prSet presAssocID="{563891BD-59CA-4125-A35F-493C55628896}" presName="node" presStyleLbl="node1" presStyleIdx="3" presStyleCnt="6" custScaleX="116566" custScaleY="1165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9ADF08-DD68-47BA-A86D-C12414F99057}" type="pres">
      <dgm:prSet presAssocID="{563891BD-59CA-4125-A35F-493C55628896}" presName="dummy" presStyleCnt="0"/>
      <dgm:spPr/>
    </dgm:pt>
    <dgm:pt modelId="{49963329-0ECA-4602-B489-C4625A96C4DD}" type="pres">
      <dgm:prSet presAssocID="{65257481-D7B8-4BFC-8229-F43CCD641826}" presName="sibTrans" presStyleLbl="sibTrans2D1" presStyleIdx="3" presStyleCnt="6"/>
      <dgm:spPr/>
      <dgm:t>
        <a:bodyPr/>
        <a:lstStyle/>
        <a:p>
          <a:endParaRPr lang="en-US"/>
        </a:p>
      </dgm:t>
    </dgm:pt>
    <dgm:pt modelId="{8AFBE90A-DE3F-4DED-8E12-D918D095D98B}" type="pres">
      <dgm:prSet presAssocID="{6CAA45C6-B5A7-4142-8B68-3ABD33915B5E}" presName="node" presStyleLbl="node1" presStyleIdx="4" presStyleCnt="6" custScaleX="125092" custScaleY="1250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415AA4-203D-46A2-A0F5-51EDF8A8250B}" type="pres">
      <dgm:prSet presAssocID="{6CAA45C6-B5A7-4142-8B68-3ABD33915B5E}" presName="dummy" presStyleCnt="0"/>
      <dgm:spPr/>
    </dgm:pt>
    <dgm:pt modelId="{83CEBCC0-30CF-419C-8D77-1C2798512C92}" type="pres">
      <dgm:prSet presAssocID="{A3815937-C7A6-40CB-8F7E-3411C8943076}" presName="sibTrans" presStyleLbl="sibTrans2D1" presStyleIdx="4" presStyleCnt="6"/>
      <dgm:spPr/>
      <dgm:t>
        <a:bodyPr/>
        <a:lstStyle/>
        <a:p>
          <a:endParaRPr lang="en-US"/>
        </a:p>
      </dgm:t>
    </dgm:pt>
    <dgm:pt modelId="{DB229B75-F4A9-4030-B90F-017159D369BD}" type="pres">
      <dgm:prSet presAssocID="{2C60DF06-40DF-4234-9C23-38398A6F7AB7}" presName="node" presStyleLbl="node1" presStyleIdx="5" presStyleCnt="6" custScaleX="124118" custScaleY="1278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EE62A9-194B-4624-817D-B2F182207BEA}" type="pres">
      <dgm:prSet presAssocID="{2C60DF06-40DF-4234-9C23-38398A6F7AB7}" presName="dummy" presStyleCnt="0"/>
      <dgm:spPr/>
    </dgm:pt>
    <dgm:pt modelId="{B1A527DC-197E-4DC1-9A3B-45BD55D54FB7}" type="pres">
      <dgm:prSet presAssocID="{E0512426-8853-4774-876B-BD55B7B307C9}" presName="sibTrans" presStyleLbl="sibTrans2D1" presStyleIdx="5" presStyleCnt="6"/>
      <dgm:spPr/>
      <dgm:t>
        <a:bodyPr/>
        <a:lstStyle/>
        <a:p>
          <a:endParaRPr lang="en-US"/>
        </a:p>
      </dgm:t>
    </dgm:pt>
  </dgm:ptLst>
  <dgm:cxnLst>
    <dgm:cxn modelId="{85F1F194-EF15-4E98-A35A-00621CF22EA6}" type="presOf" srcId="{563891BD-59CA-4125-A35F-493C55628896}" destId="{6EF98401-6199-4CFD-B267-84A06A7F4200}" srcOrd="0" destOrd="0" presId="urn:microsoft.com/office/officeart/2005/8/layout/radial6"/>
    <dgm:cxn modelId="{6A28CC8C-899A-41A1-972B-AA9B6A78519B}" type="presOf" srcId="{99515D07-3885-42B4-B90C-D9484A2A2271}" destId="{F1E3D3C5-7106-441C-BB51-F2460A0DC1F9}" srcOrd="0" destOrd="0" presId="urn:microsoft.com/office/officeart/2005/8/layout/radial6"/>
    <dgm:cxn modelId="{275E76C6-7779-49A0-AA42-DF61949F8FC5}" type="presOf" srcId="{6CAA45C6-B5A7-4142-8B68-3ABD33915B5E}" destId="{8AFBE90A-DE3F-4DED-8E12-D918D095D98B}" srcOrd="0" destOrd="0" presId="urn:microsoft.com/office/officeart/2005/8/layout/radial6"/>
    <dgm:cxn modelId="{BAD45B34-696F-4034-87A0-6B2B9C84AA7A}" type="presOf" srcId="{1ADDB71C-880D-452F-B2CA-47EC4F4FFDC9}" destId="{C2D95E13-50D0-48D2-95F6-6661FCD05F02}" srcOrd="0" destOrd="0" presId="urn:microsoft.com/office/officeart/2005/8/layout/radial6"/>
    <dgm:cxn modelId="{F540CA82-1AA0-4414-AE0A-937E301A2DB6}" type="presOf" srcId="{E0512426-8853-4774-876B-BD55B7B307C9}" destId="{B1A527DC-197E-4DC1-9A3B-45BD55D54FB7}" srcOrd="0" destOrd="0" presId="urn:microsoft.com/office/officeart/2005/8/layout/radial6"/>
    <dgm:cxn modelId="{56C063D3-B471-4340-AD36-347C32D397AF}" type="presOf" srcId="{2C60DF06-40DF-4234-9C23-38398A6F7AB7}" destId="{DB229B75-F4A9-4030-B90F-017159D369BD}" srcOrd="0" destOrd="0" presId="urn:microsoft.com/office/officeart/2005/8/layout/radial6"/>
    <dgm:cxn modelId="{E8EF7B9A-91ED-4C53-B89F-8F236A169F32}" type="presOf" srcId="{1D560980-EC94-406A-A62C-3F5A42DD765D}" destId="{BBC53E86-2253-4FEB-97B7-BF432A61BE94}" srcOrd="0" destOrd="0" presId="urn:microsoft.com/office/officeart/2005/8/layout/radial6"/>
    <dgm:cxn modelId="{380ABC81-6418-49A5-B0B4-70598FE4D30C}" type="presOf" srcId="{2ADE2F9F-4EA5-4A79-B045-ECBEBECD4613}" destId="{317FF06D-DFD9-4AFE-A0DE-2C44CB8F424F}" srcOrd="0" destOrd="0" presId="urn:microsoft.com/office/officeart/2005/8/layout/radial6"/>
    <dgm:cxn modelId="{132A4BD3-76E9-4208-AFA5-386EFD32FAC1}" srcId="{1D560980-EC94-406A-A62C-3F5A42DD765D}" destId="{B8B90A2F-3553-4E7C-95C3-BA214D8C041E}" srcOrd="2" destOrd="0" parTransId="{526133BC-1908-4442-A3D1-5EE81D536F66}" sibTransId="{CD2C9243-41A5-4E51-8DCE-FFA5D9A4B6EF}"/>
    <dgm:cxn modelId="{5C3F58B0-D36E-442E-9F2F-D64E28D1B8F2}" srcId="{1D560980-EC94-406A-A62C-3F5A42DD765D}" destId="{6CAA45C6-B5A7-4142-8B68-3ABD33915B5E}" srcOrd="4" destOrd="0" parTransId="{1947D0BA-AE2F-4338-8F00-549D30D038C5}" sibTransId="{A3815937-C7A6-40CB-8F7E-3411C8943076}"/>
    <dgm:cxn modelId="{3E2F4A8E-AA89-4EB2-B043-351B0D80A681}" type="presOf" srcId="{B8B90A2F-3553-4E7C-95C3-BA214D8C041E}" destId="{604E2E75-E9E6-43B2-8FC1-A60D638DC2E8}" srcOrd="0" destOrd="0" presId="urn:microsoft.com/office/officeart/2005/8/layout/radial6"/>
    <dgm:cxn modelId="{EEC6E0A0-D879-4968-8AD8-43FF72272FE4}" type="presOf" srcId="{CD2C9243-41A5-4E51-8DCE-FFA5D9A4B6EF}" destId="{0BFEE55B-9DDD-4416-A336-E3ACF3F47B75}" srcOrd="0" destOrd="0" presId="urn:microsoft.com/office/officeart/2005/8/layout/radial6"/>
    <dgm:cxn modelId="{C1C974E2-7B44-4906-A51D-B0E49436D210}" srcId="{1D560980-EC94-406A-A62C-3F5A42DD765D}" destId="{2ADE2F9F-4EA5-4A79-B045-ECBEBECD4613}" srcOrd="0" destOrd="0" parTransId="{D49A6354-499A-415A-9288-8B16A4ABAD56}" sibTransId="{1ADDB71C-880D-452F-B2CA-47EC4F4FFDC9}"/>
    <dgm:cxn modelId="{EFAF1D09-B9FB-4F1D-94B1-475889DDB010}" type="presOf" srcId="{A3815937-C7A6-40CB-8F7E-3411C8943076}" destId="{83CEBCC0-30CF-419C-8D77-1C2798512C92}" srcOrd="0" destOrd="0" presId="urn:microsoft.com/office/officeart/2005/8/layout/radial6"/>
    <dgm:cxn modelId="{CD301C15-D1E5-43A3-8998-743C17380E38}" type="presOf" srcId="{1F23D75D-D836-4A73-B2DF-04004CBCCE09}" destId="{DBA3C4A6-FCF5-4DD3-92A8-0D698579E0FB}" srcOrd="0" destOrd="0" presId="urn:microsoft.com/office/officeart/2005/8/layout/radial6"/>
    <dgm:cxn modelId="{450DE3DF-7CD7-4FE9-AA73-1A543925D7C7}" type="presOf" srcId="{65257481-D7B8-4BFC-8229-F43CCD641826}" destId="{49963329-0ECA-4602-B489-C4625A96C4DD}" srcOrd="0" destOrd="0" presId="urn:microsoft.com/office/officeart/2005/8/layout/radial6"/>
    <dgm:cxn modelId="{CE22F565-B470-40D9-8896-EB13AFD4D759}" type="presOf" srcId="{60F2BDAE-1523-42CB-B81C-0ADAF100B3CA}" destId="{D7444AA4-0636-4BC5-B1BA-EFBC2E355FC0}" srcOrd="0" destOrd="0" presId="urn:microsoft.com/office/officeart/2005/8/layout/radial6"/>
    <dgm:cxn modelId="{B7EDDA26-50CC-445E-BD37-7C83E91F5B12}" srcId="{99515D07-3885-42B4-B90C-D9484A2A2271}" destId="{1D560980-EC94-406A-A62C-3F5A42DD765D}" srcOrd="0" destOrd="0" parTransId="{226C8E92-B803-4EDF-93BF-1A33D2909AE0}" sibTransId="{B2638C6E-39C3-4F8C-AFD2-64F8864F5BE1}"/>
    <dgm:cxn modelId="{207A36DD-0FDE-4527-8442-E181A5D1F5F6}" srcId="{1D560980-EC94-406A-A62C-3F5A42DD765D}" destId="{563891BD-59CA-4125-A35F-493C55628896}" srcOrd="3" destOrd="0" parTransId="{34AC3EA3-68F2-4815-8907-E20B91FCC1A9}" sibTransId="{65257481-D7B8-4BFC-8229-F43CCD641826}"/>
    <dgm:cxn modelId="{D569A8E4-5379-47A6-90BC-80B31FC6C7C5}" srcId="{1D560980-EC94-406A-A62C-3F5A42DD765D}" destId="{60F2BDAE-1523-42CB-B81C-0ADAF100B3CA}" srcOrd="1" destOrd="0" parTransId="{D8DE4EA6-2F9C-4DB7-B0F0-E3F50544E698}" sibTransId="{1F23D75D-D836-4A73-B2DF-04004CBCCE09}"/>
    <dgm:cxn modelId="{261A6488-5D21-47F5-96E3-538EDDF3A07D}" srcId="{1D560980-EC94-406A-A62C-3F5A42DD765D}" destId="{2C60DF06-40DF-4234-9C23-38398A6F7AB7}" srcOrd="5" destOrd="0" parTransId="{563790CC-0405-4229-8CAE-BF3A8166C70E}" sibTransId="{E0512426-8853-4774-876B-BD55B7B307C9}"/>
    <dgm:cxn modelId="{ADAC5BCA-2B57-405A-AE6E-56EAB7A68335}" type="presParOf" srcId="{F1E3D3C5-7106-441C-BB51-F2460A0DC1F9}" destId="{BBC53E86-2253-4FEB-97B7-BF432A61BE94}" srcOrd="0" destOrd="0" presId="urn:microsoft.com/office/officeart/2005/8/layout/radial6"/>
    <dgm:cxn modelId="{FE5A4C88-4417-422D-B2AD-2210B1E22AC4}" type="presParOf" srcId="{F1E3D3C5-7106-441C-BB51-F2460A0DC1F9}" destId="{317FF06D-DFD9-4AFE-A0DE-2C44CB8F424F}" srcOrd="1" destOrd="0" presId="urn:microsoft.com/office/officeart/2005/8/layout/radial6"/>
    <dgm:cxn modelId="{41970CD0-6FA8-4417-945B-6657CA53753A}" type="presParOf" srcId="{F1E3D3C5-7106-441C-BB51-F2460A0DC1F9}" destId="{467D29E3-E5EF-42C8-9D4C-94D9ABD411DF}" srcOrd="2" destOrd="0" presId="urn:microsoft.com/office/officeart/2005/8/layout/radial6"/>
    <dgm:cxn modelId="{D41A08B7-238F-43CD-9AA9-EB9C3489DDF2}" type="presParOf" srcId="{F1E3D3C5-7106-441C-BB51-F2460A0DC1F9}" destId="{C2D95E13-50D0-48D2-95F6-6661FCD05F02}" srcOrd="3" destOrd="0" presId="urn:microsoft.com/office/officeart/2005/8/layout/radial6"/>
    <dgm:cxn modelId="{53DE67FC-0EE1-42A0-99D8-9B36D7BD835D}" type="presParOf" srcId="{F1E3D3C5-7106-441C-BB51-F2460A0DC1F9}" destId="{D7444AA4-0636-4BC5-B1BA-EFBC2E355FC0}" srcOrd="4" destOrd="0" presId="urn:microsoft.com/office/officeart/2005/8/layout/radial6"/>
    <dgm:cxn modelId="{42DB5C74-D03D-4B4A-88D1-1921899B6941}" type="presParOf" srcId="{F1E3D3C5-7106-441C-BB51-F2460A0DC1F9}" destId="{5C126B83-C018-4D6E-B76C-55A14EFECCC2}" srcOrd="5" destOrd="0" presId="urn:microsoft.com/office/officeart/2005/8/layout/radial6"/>
    <dgm:cxn modelId="{4E0EEA61-171B-42AE-B46B-0A61512CE3B3}" type="presParOf" srcId="{F1E3D3C5-7106-441C-BB51-F2460A0DC1F9}" destId="{DBA3C4A6-FCF5-4DD3-92A8-0D698579E0FB}" srcOrd="6" destOrd="0" presId="urn:microsoft.com/office/officeart/2005/8/layout/radial6"/>
    <dgm:cxn modelId="{6A1D450D-E3DE-4163-9E2E-1497303EA766}" type="presParOf" srcId="{F1E3D3C5-7106-441C-BB51-F2460A0DC1F9}" destId="{604E2E75-E9E6-43B2-8FC1-A60D638DC2E8}" srcOrd="7" destOrd="0" presId="urn:microsoft.com/office/officeart/2005/8/layout/radial6"/>
    <dgm:cxn modelId="{0A96A83B-CC55-490C-82BB-6555C1E8BFCC}" type="presParOf" srcId="{F1E3D3C5-7106-441C-BB51-F2460A0DC1F9}" destId="{C115CBAE-6B10-4AF0-AD03-91A250B6BBBE}" srcOrd="8" destOrd="0" presId="urn:microsoft.com/office/officeart/2005/8/layout/radial6"/>
    <dgm:cxn modelId="{40D0C3B4-41A1-4914-80F7-B9AE5A859F6D}" type="presParOf" srcId="{F1E3D3C5-7106-441C-BB51-F2460A0DC1F9}" destId="{0BFEE55B-9DDD-4416-A336-E3ACF3F47B75}" srcOrd="9" destOrd="0" presId="urn:microsoft.com/office/officeart/2005/8/layout/radial6"/>
    <dgm:cxn modelId="{F04C3064-62A6-4AA6-AA12-591CC57FF6A0}" type="presParOf" srcId="{F1E3D3C5-7106-441C-BB51-F2460A0DC1F9}" destId="{6EF98401-6199-4CFD-B267-84A06A7F4200}" srcOrd="10" destOrd="0" presId="urn:microsoft.com/office/officeart/2005/8/layout/radial6"/>
    <dgm:cxn modelId="{F18842D3-171A-409F-BE87-1D2EE6F0DE88}" type="presParOf" srcId="{F1E3D3C5-7106-441C-BB51-F2460A0DC1F9}" destId="{879ADF08-DD68-47BA-A86D-C12414F99057}" srcOrd="11" destOrd="0" presId="urn:microsoft.com/office/officeart/2005/8/layout/radial6"/>
    <dgm:cxn modelId="{41CEB358-1E1C-4FA1-BECA-B200434D23B5}" type="presParOf" srcId="{F1E3D3C5-7106-441C-BB51-F2460A0DC1F9}" destId="{49963329-0ECA-4602-B489-C4625A96C4DD}" srcOrd="12" destOrd="0" presId="urn:microsoft.com/office/officeart/2005/8/layout/radial6"/>
    <dgm:cxn modelId="{5E5408BD-A6F4-4B23-AC99-5186047234D8}" type="presParOf" srcId="{F1E3D3C5-7106-441C-BB51-F2460A0DC1F9}" destId="{8AFBE90A-DE3F-4DED-8E12-D918D095D98B}" srcOrd="13" destOrd="0" presId="urn:microsoft.com/office/officeart/2005/8/layout/radial6"/>
    <dgm:cxn modelId="{75E81A9A-C2F1-4781-927F-50E9190317EB}" type="presParOf" srcId="{F1E3D3C5-7106-441C-BB51-F2460A0DC1F9}" destId="{08415AA4-203D-46A2-A0F5-51EDF8A8250B}" srcOrd="14" destOrd="0" presId="urn:microsoft.com/office/officeart/2005/8/layout/radial6"/>
    <dgm:cxn modelId="{F3AF7AE4-7FB8-4065-94B6-847CAD0AF1DA}" type="presParOf" srcId="{F1E3D3C5-7106-441C-BB51-F2460A0DC1F9}" destId="{83CEBCC0-30CF-419C-8D77-1C2798512C92}" srcOrd="15" destOrd="0" presId="urn:microsoft.com/office/officeart/2005/8/layout/radial6"/>
    <dgm:cxn modelId="{8C7901BC-D83B-4221-B174-BC90ED2C03E9}" type="presParOf" srcId="{F1E3D3C5-7106-441C-BB51-F2460A0DC1F9}" destId="{DB229B75-F4A9-4030-B90F-017159D369BD}" srcOrd="16" destOrd="0" presId="urn:microsoft.com/office/officeart/2005/8/layout/radial6"/>
    <dgm:cxn modelId="{DD4DFD45-0783-4482-BAA6-EA172DF2D865}" type="presParOf" srcId="{F1E3D3C5-7106-441C-BB51-F2460A0DC1F9}" destId="{33EE62A9-194B-4624-817D-B2F182207BEA}" srcOrd="17" destOrd="0" presId="urn:microsoft.com/office/officeart/2005/8/layout/radial6"/>
    <dgm:cxn modelId="{E74DF9E4-C631-4A34-A1DD-1202FB4770C4}" type="presParOf" srcId="{F1E3D3C5-7106-441C-BB51-F2460A0DC1F9}" destId="{B1A527DC-197E-4DC1-9A3B-45BD55D54FB7}" srcOrd="18" destOrd="0" presId="urn:microsoft.com/office/officeart/2005/8/layout/radial6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A527DC-197E-4DC1-9A3B-45BD55D54FB7}">
      <dsp:nvSpPr>
        <dsp:cNvPr id="0" name=""/>
        <dsp:cNvSpPr/>
      </dsp:nvSpPr>
      <dsp:spPr>
        <a:xfrm>
          <a:off x="2253347" y="678505"/>
          <a:ext cx="4658690" cy="4658690"/>
        </a:xfrm>
        <a:prstGeom prst="blockArc">
          <a:avLst>
            <a:gd name="adj1" fmla="val 12600000"/>
            <a:gd name="adj2" fmla="val 16200000"/>
            <a:gd name="adj3" fmla="val 4526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CEBCC0-30CF-419C-8D77-1C2798512C92}">
      <dsp:nvSpPr>
        <dsp:cNvPr id="0" name=""/>
        <dsp:cNvSpPr/>
      </dsp:nvSpPr>
      <dsp:spPr>
        <a:xfrm>
          <a:off x="2253347" y="678505"/>
          <a:ext cx="4658690" cy="4658690"/>
        </a:xfrm>
        <a:prstGeom prst="blockArc">
          <a:avLst>
            <a:gd name="adj1" fmla="val 9000000"/>
            <a:gd name="adj2" fmla="val 12600000"/>
            <a:gd name="adj3" fmla="val 4526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963329-0ECA-4602-B489-C4625A96C4DD}">
      <dsp:nvSpPr>
        <dsp:cNvPr id="0" name=""/>
        <dsp:cNvSpPr/>
      </dsp:nvSpPr>
      <dsp:spPr>
        <a:xfrm>
          <a:off x="2253347" y="678505"/>
          <a:ext cx="4658690" cy="4658690"/>
        </a:xfrm>
        <a:prstGeom prst="blockArc">
          <a:avLst>
            <a:gd name="adj1" fmla="val 5400000"/>
            <a:gd name="adj2" fmla="val 9000000"/>
            <a:gd name="adj3" fmla="val 4526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FEE55B-9DDD-4416-A336-E3ACF3F47B75}">
      <dsp:nvSpPr>
        <dsp:cNvPr id="0" name=""/>
        <dsp:cNvSpPr/>
      </dsp:nvSpPr>
      <dsp:spPr>
        <a:xfrm>
          <a:off x="2253347" y="678505"/>
          <a:ext cx="4658690" cy="4658690"/>
        </a:xfrm>
        <a:prstGeom prst="blockArc">
          <a:avLst>
            <a:gd name="adj1" fmla="val 1800000"/>
            <a:gd name="adj2" fmla="val 5400000"/>
            <a:gd name="adj3" fmla="val 4526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A3C4A6-FCF5-4DD3-92A8-0D698579E0FB}">
      <dsp:nvSpPr>
        <dsp:cNvPr id="0" name=""/>
        <dsp:cNvSpPr/>
      </dsp:nvSpPr>
      <dsp:spPr>
        <a:xfrm>
          <a:off x="2253347" y="678505"/>
          <a:ext cx="4658690" cy="4658690"/>
        </a:xfrm>
        <a:prstGeom prst="blockArc">
          <a:avLst>
            <a:gd name="adj1" fmla="val 19800000"/>
            <a:gd name="adj2" fmla="val 1800000"/>
            <a:gd name="adj3" fmla="val 4526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D95E13-50D0-48D2-95F6-6661FCD05F02}">
      <dsp:nvSpPr>
        <dsp:cNvPr id="0" name=""/>
        <dsp:cNvSpPr/>
      </dsp:nvSpPr>
      <dsp:spPr>
        <a:xfrm>
          <a:off x="2253347" y="678505"/>
          <a:ext cx="4658690" cy="4658690"/>
        </a:xfrm>
        <a:prstGeom prst="blockArc">
          <a:avLst>
            <a:gd name="adj1" fmla="val 16200000"/>
            <a:gd name="adj2" fmla="val 19800000"/>
            <a:gd name="adj3" fmla="val 4526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C53E86-2253-4FEB-97B7-BF432A61BE94}">
      <dsp:nvSpPr>
        <dsp:cNvPr id="0" name=""/>
        <dsp:cNvSpPr/>
      </dsp:nvSpPr>
      <dsp:spPr>
        <a:xfrm>
          <a:off x="3374836" y="1799994"/>
          <a:ext cx="2415712" cy="2415712"/>
        </a:xfrm>
        <a:prstGeom prst="ellipse">
          <a:avLst/>
        </a:prstGeom>
        <a:gradFill rotWithShape="1">
          <a:gsLst>
            <a:gs pos="0">
              <a:schemeClr val="accent6">
                <a:shade val="47500"/>
                <a:satMod val="137000"/>
              </a:schemeClr>
            </a:gs>
            <a:gs pos="55000">
              <a:schemeClr val="accent6">
                <a:shade val="69000"/>
                <a:satMod val="137000"/>
              </a:schemeClr>
            </a:gs>
            <a:gs pos="100000">
              <a:schemeClr val="accent6"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800" b="1" kern="1200" dirty="0"/>
            <a:t>Azaz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800" b="1" kern="1200" dirty="0"/>
            <a:t>Single Data System</a:t>
          </a:r>
        </a:p>
      </dsp:txBody>
      <dsp:txXfrm>
        <a:off x="3728609" y="2153767"/>
        <a:ext cx="1708166" cy="1708166"/>
      </dsp:txXfrm>
    </dsp:sp>
    <dsp:sp modelId="{317FF06D-DFD9-4AFE-A0DE-2C44CB8F424F}">
      <dsp:nvSpPr>
        <dsp:cNvPr id="0" name=""/>
        <dsp:cNvSpPr/>
      </dsp:nvSpPr>
      <dsp:spPr>
        <a:xfrm>
          <a:off x="3734872" y="-116601"/>
          <a:ext cx="1695640" cy="1695640"/>
        </a:xfrm>
        <a:prstGeom prst="ellipse">
          <a:avLst/>
        </a:prstGeom>
        <a:solidFill>
          <a:srgbClr val="7030A0"/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latin typeface="Arial" pitchFamily="34" charset="0"/>
              <a:cs typeface="Arial" pitchFamily="34" charset="0"/>
            </a:rPr>
            <a:t>Kepastian Hukum</a:t>
          </a:r>
        </a:p>
      </dsp:txBody>
      <dsp:txXfrm>
        <a:off x="3983193" y="131720"/>
        <a:ext cx="1198998" cy="1198998"/>
      </dsp:txXfrm>
    </dsp:sp>
    <dsp:sp modelId="{D7444AA4-0636-4BC5-B1BA-EFBC2E355FC0}">
      <dsp:nvSpPr>
        <dsp:cNvPr id="0" name=""/>
        <dsp:cNvSpPr/>
      </dsp:nvSpPr>
      <dsp:spPr>
        <a:xfrm>
          <a:off x="5733904" y="1049125"/>
          <a:ext cx="1640818" cy="1640818"/>
        </a:xfrm>
        <a:prstGeom prst="ellipse">
          <a:avLst/>
        </a:prstGeom>
        <a:gradFill rotWithShape="1">
          <a:gsLst>
            <a:gs pos="0">
              <a:schemeClr val="accent4">
                <a:shade val="47500"/>
                <a:satMod val="137000"/>
              </a:schemeClr>
            </a:gs>
            <a:gs pos="55000">
              <a:schemeClr val="accent4">
                <a:shade val="69000"/>
                <a:satMod val="137000"/>
              </a:schemeClr>
            </a:gs>
            <a:gs pos="100000">
              <a:schemeClr val="accent4"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>
              <a:latin typeface="Arial" pitchFamily="34" charset="0"/>
              <a:cs typeface="Arial" pitchFamily="34" charset="0"/>
            </a:rPr>
            <a:t>Keterpaduan</a:t>
          </a:r>
        </a:p>
      </dsp:txBody>
      <dsp:txXfrm>
        <a:off x="5974196" y="1289417"/>
        <a:ext cx="1160234" cy="1160234"/>
      </dsp:txXfrm>
    </dsp:sp>
    <dsp:sp modelId="{604E2E75-E9E6-43B2-8FC1-A60D638DC2E8}">
      <dsp:nvSpPr>
        <dsp:cNvPr id="0" name=""/>
        <dsp:cNvSpPr/>
      </dsp:nvSpPr>
      <dsp:spPr>
        <a:xfrm>
          <a:off x="5659872" y="3251725"/>
          <a:ext cx="1788883" cy="1788883"/>
        </a:xfrm>
        <a:prstGeom prst="ellipse">
          <a:avLst/>
        </a:prstGeom>
        <a:gradFill rotWithShape="1">
          <a:gsLst>
            <a:gs pos="0">
              <a:schemeClr val="accent5">
                <a:shade val="47500"/>
                <a:satMod val="137000"/>
              </a:schemeClr>
            </a:gs>
            <a:gs pos="55000">
              <a:schemeClr val="accent5">
                <a:shade val="69000"/>
                <a:satMod val="137000"/>
              </a:schemeClr>
            </a:gs>
            <a:gs pos="100000">
              <a:schemeClr val="accent5"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700" b="1" kern="1200" dirty="0">
              <a:latin typeface="Arial" pitchFamily="34" charset="0"/>
              <a:cs typeface="Arial" pitchFamily="34" charset="0"/>
            </a:rPr>
            <a:t>Keakuratan</a:t>
          </a:r>
        </a:p>
      </dsp:txBody>
      <dsp:txXfrm>
        <a:off x="5921848" y="3513701"/>
        <a:ext cx="1264931" cy="1264931"/>
      </dsp:txXfrm>
    </dsp:sp>
    <dsp:sp modelId="{6EF98401-6199-4CFD-B267-84A06A7F4200}">
      <dsp:nvSpPr>
        <dsp:cNvPr id="0" name=""/>
        <dsp:cNvSpPr/>
      </dsp:nvSpPr>
      <dsp:spPr>
        <a:xfrm>
          <a:off x="3729286" y="4431077"/>
          <a:ext cx="1706812" cy="1706812"/>
        </a:xfrm>
        <a:prstGeom prst="ellipse">
          <a:avLst/>
        </a:prstGeom>
        <a:gradFill rotWithShape="1">
          <a:gsLst>
            <a:gs pos="0">
              <a:schemeClr val="accent2">
                <a:shade val="47500"/>
                <a:satMod val="137000"/>
              </a:schemeClr>
            </a:gs>
            <a:gs pos="55000">
              <a:schemeClr val="accent2">
                <a:shade val="69000"/>
                <a:satMod val="137000"/>
              </a:schemeClr>
            </a:gs>
            <a:gs pos="100000">
              <a:schemeClr val="accent2"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/>
            <a:t>Kemanfaatan</a:t>
          </a:r>
        </a:p>
      </dsp:txBody>
      <dsp:txXfrm>
        <a:off x="3979243" y="4681034"/>
        <a:ext cx="1206898" cy="1206898"/>
      </dsp:txXfrm>
    </dsp:sp>
    <dsp:sp modelId="{8AFBE90A-DE3F-4DED-8E12-D918D095D98B}">
      <dsp:nvSpPr>
        <dsp:cNvPr id="0" name=""/>
        <dsp:cNvSpPr/>
      </dsp:nvSpPr>
      <dsp:spPr>
        <a:xfrm>
          <a:off x="1695243" y="3230340"/>
          <a:ext cx="1831653" cy="1831653"/>
        </a:xfrm>
        <a:prstGeom prst="ellipse">
          <a:avLst/>
        </a:prstGeom>
        <a:solidFill>
          <a:srgbClr val="002060"/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>
              <a:latin typeface="Arial" pitchFamily="34" charset="0"/>
              <a:cs typeface="Arial" pitchFamily="34" charset="0"/>
            </a:rPr>
            <a:t>Kemutakhiran</a:t>
          </a:r>
        </a:p>
      </dsp:txBody>
      <dsp:txXfrm>
        <a:off x="1963482" y="3498579"/>
        <a:ext cx="1295175" cy="1295175"/>
      </dsp:txXfrm>
    </dsp:sp>
    <dsp:sp modelId="{DB229B75-F4A9-4030-B90F-017159D369BD}">
      <dsp:nvSpPr>
        <dsp:cNvPr id="0" name=""/>
        <dsp:cNvSpPr/>
      </dsp:nvSpPr>
      <dsp:spPr>
        <a:xfrm>
          <a:off x="1702374" y="933310"/>
          <a:ext cx="1817392" cy="18724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600" b="1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Aksesibilitas</a:t>
          </a:r>
        </a:p>
      </dsp:txBody>
      <dsp:txXfrm>
        <a:off x="1968525" y="1207524"/>
        <a:ext cx="1285090" cy="13240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056835" cy="556749"/>
          </a:xfrm>
          <a:prstGeom prst="rect">
            <a:avLst/>
          </a:prstGeom>
        </p:spPr>
        <p:txBody>
          <a:bodyPr vert="horz" lIns="86453" tIns="43227" rIns="86453" bIns="43227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4855" y="2"/>
            <a:ext cx="3056835" cy="556749"/>
          </a:xfrm>
          <a:prstGeom prst="rect">
            <a:avLst/>
          </a:prstGeom>
        </p:spPr>
        <p:txBody>
          <a:bodyPr vert="horz" lIns="86453" tIns="43227" rIns="86453" bIns="43227" rtlCol="0"/>
          <a:lstStyle>
            <a:lvl1pPr algn="r">
              <a:defRPr sz="1200"/>
            </a:lvl1pPr>
          </a:lstStyle>
          <a:p>
            <a:fld id="{1EE347EC-0C34-4BE5-8B1A-D43A87DCA793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10579695"/>
            <a:ext cx="3056835" cy="556749"/>
          </a:xfrm>
          <a:prstGeom prst="rect">
            <a:avLst/>
          </a:prstGeom>
        </p:spPr>
        <p:txBody>
          <a:bodyPr vert="horz" lIns="86453" tIns="43227" rIns="86453" bIns="43227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4855" y="10579695"/>
            <a:ext cx="3056835" cy="556749"/>
          </a:xfrm>
          <a:prstGeom prst="rect">
            <a:avLst/>
          </a:prstGeom>
        </p:spPr>
        <p:txBody>
          <a:bodyPr vert="horz" lIns="86453" tIns="43227" rIns="86453" bIns="43227" rtlCol="0" anchor="b"/>
          <a:lstStyle>
            <a:lvl1pPr algn="r">
              <a:defRPr sz="1200"/>
            </a:lvl1pPr>
          </a:lstStyle>
          <a:p>
            <a:fld id="{BDF789F3-74C3-4FE6-82F8-D2ABF2195082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388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56414" cy="556895"/>
          </a:xfrm>
          <a:prstGeom prst="rect">
            <a:avLst/>
          </a:prstGeom>
        </p:spPr>
        <p:txBody>
          <a:bodyPr vert="horz" lIns="103909" tIns="51955" rIns="103909" bIns="51955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8" y="0"/>
            <a:ext cx="3056414" cy="556895"/>
          </a:xfrm>
          <a:prstGeom prst="rect">
            <a:avLst/>
          </a:prstGeom>
        </p:spPr>
        <p:txBody>
          <a:bodyPr vert="horz" lIns="103909" tIns="51955" rIns="103909" bIns="51955" rtlCol="0"/>
          <a:lstStyle>
            <a:lvl1pPr algn="r">
              <a:defRPr sz="1300"/>
            </a:lvl1pPr>
          </a:lstStyle>
          <a:p>
            <a:fld id="{81B2B92D-DDD5-47FE-AF99-1C45E00B5D43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42950" y="835025"/>
            <a:ext cx="5567363" cy="4175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3909" tIns="51955" rIns="103909" bIns="51955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5290504"/>
            <a:ext cx="5642610" cy="5012055"/>
          </a:xfrm>
          <a:prstGeom prst="rect">
            <a:avLst/>
          </a:prstGeom>
        </p:spPr>
        <p:txBody>
          <a:bodyPr vert="horz" lIns="103909" tIns="51955" rIns="103909" bIns="5195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10579072"/>
            <a:ext cx="3056414" cy="556895"/>
          </a:xfrm>
          <a:prstGeom prst="rect">
            <a:avLst/>
          </a:prstGeom>
        </p:spPr>
        <p:txBody>
          <a:bodyPr vert="horz" lIns="103909" tIns="51955" rIns="103909" bIns="51955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8" y="10579072"/>
            <a:ext cx="3056414" cy="556895"/>
          </a:xfrm>
          <a:prstGeom prst="rect">
            <a:avLst/>
          </a:prstGeom>
        </p:spPr>
        <p:txBody>
          <a:bodyPr vert="horz" lIns="103909" tIns="51955" rIns="103909" bIns="51955" rtlCol="0" anchor="b"/>
          <a:lstStyle>
            <a:lvl1pPr algn="r">
              <a:defRPr sz="1300"/>
            </a:lvl1pPr>
          </a:lstStyle>
          <a:p>
            <a:fld id="{C986E6F7-FB96-4B1F-B1CE-74F30B1503B2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59645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AA346-1A01-4DDB-BEE9-EB3C3A6E56CD}" type="datetimeFigureOut">
              <a:rPr lang="id-ID" smtClean="0"/>
              <a:pPr/>
              <a:t>10/07/2017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5C9FE-5310-493F-932E-804719633402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3"/>
          <p:cNvSpPr>
            <a:spLocks noGrp="1"/>
          </p:cNvSpPr>
          <p:nvPr>
            <p:ph type="sldNum" sz="quarter" idx="12"/>
          </p:nvPr>
        </p:nvSpPr>
        <p:spPr>
          <a:xfrm>
            <a:off x="7956376" y="6356350"/>
            <a:ext cx="730424" cy="365125"/>
          </a:xfrm>
        </p:spPr>
        <p:txBody>
          <a:bodyPr/>
          <a:lstStyle/>
          <a:p>
            <a:fld id="{85B00A26-FF53-4758-9184-F661CC16028C}" type="slidenum">
              <a:rPr lang="id-ID" smtClean="0">
                <a:solidFill>
                  <a:srgbClr val="002060"/>
                </a:solidFill>
              </a:rPr>
              <a:pPr/>
              <a:t>1</a:t>
            </a:fld>
            <a:endParaRPr lang="id-ID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058" y="-8806"/>
            <a:ext cx="8980431" cy="5755422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id-ID" sz="44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id-ID" sz="44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id-ID" sz="44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AU" sz="20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SINGLE DATA</a:t>
            </a:r>
            <a:endParaRPr lang="en-AU" sz="2000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AU" sz="2000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BIDANG KEPEMUDAAN DAN OLAH </a:t>
            </a:r>
            <a:r>
              <a:rPr lang="en-AU" sz="20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RAGA</a:t>
            </a:r>
          </a:p>
          <a:p>
            <a:pPr algn="ctr"/>
            <a:r>
              <a:rPr lang="en-AU" sz="20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UNTUK MENDUKUNG TERWUJUDNYA</a:t>
            </a:r>
          </a:p>
          <a:p>
            <a:pPr algn="ctr"/>
            <a:r>
              <a:rPr lang="en-AU" sz="20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SINGLE DAYA SYSTEM JATENG</a:t>
            </a:r>
          </a:p>
          <a:p>
            <a:pPr algn="ctr"/>
            <a:r>
              <a:rPr lang="en-AU" sz="2000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</a:p>
          <a:p>
            <a:pPr algn="ctr"/>
            <a:r>
              <a:rPr lang="en-AU" sz="20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Balai</a:t>
            </a:r>
            <a:r>
              <a:rPr lang="en-AU" sz="20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AU" sz="20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Pelayanan</a:t>
            </a:r>
            <a:r>
              <a:rPr lang="en-AU" sz="20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AU" sz="20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Informasi</a:t>
            </a:r>
            <a:r>
              <a:rPr lang="en-AU" sz="20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AU" sz="20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dan</a:t>
            </a:r>
            <a:r>
              <a:rPr lang="en-AU" sz="20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AU" sz="20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Pengelolaan</a:t>
            </a:r>
            <a:r>
              <a:rPr lang="en-AU" sz="20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AU" sz="20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Sarana</a:t>
            </a:r>
            <a:r>
              <a:rPr lang="en-AU" sz="20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AU" sz="20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Prasarana</a:t>
            </a:r>
            <a:r>
              <a:rPr lang="en-AU" sz="20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AU" sz="20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Kepemudaan</a:t>
            </a:r>
            <a:r>
              <a:rPr lang="en-AU" sz="20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, </a:t>
            </a:r>
            <a:r>
              <a:rPr lang="en-AU" sz="20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Olahraga</a:t>
            </a:r>
            <a:r>
              <a:rPr lang="en-AU" sz="20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, </a:t>
            </a:r>
            <a:r>
              <a:rPr lang="en-AU" sz="20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dan</a:t>
            </a:r>
            <a:r>
              <a:rPr lang="en-AU" sz="20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AU" sz="2000" b="1" dirty="0" err="1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Pariwisata</a:t>
            </a:r>
            <a:endParaRPr lang="en-AU" sz="2000" b="1" dirty="0" smtClean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endParaRPr lang="en-AU" sz="2000" b="1" dirty="0" smtClean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AU" sz="2000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DISPORAPAR JATENG</a:t>
            </a:r>
            <a:endParaRPr lang="id-ID" sz="2000" b="1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  <a:p>
            <a:pPr algn="ctr"/>
            <a:endParaRPr lang="en-A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A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F:\BAPPEDA PROV JATENG\COver JDA\Jawa-Tenga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228600"/>
            <a:ext cx="1381118" cy="1538565"/>
          </a:xfrm>
          <a:prstGeom prst="rect">
            <a:avLst/>
          </a:prstGeom>
          <a:noFill/>
        </p:spPr>
      </p:pic>
      <p:grpSp>
        <p:nvGrpSpPr>
          <p:cNvPr id="2" name="Group 1"/>
          <p:cNvGrpSpPr/>
          <p:nvPr/>
        </p:nvGrpSpPr>
        <p:grpSpPr>
          <a:xfrm>
            <a:off x="0" y="5257800"/>
            <a:ext cx="9145490" cy="1600200"/>
            <a:chOff x="0" y="4293096"/>
            <a:chExt cx="9145490" cy="2564904"/>
          </a:xfrm>
        </p:grpSpPr>
        <p:pic>
          <p:nvPicPr>
            <p:cNvPr id="3" name="Picture 2" descr="data_analytics.jpe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4293096"/>
              <a:ext cx="9145490" cy="25649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Picture 3" descr="Peta digital.png"/>
            <p:cNvPicPr>
              <a:picLocks noChangeAspect="1"/>
            </p:cNvPicPr>
            <p:nvPr/>
          </p:nvPicPr>
          <p:blipFill>
            <a:blip r:embed="rId4" cstate="print">
              <a:lum bright="40000"/>
            </a:blip>
            <a:stretch>
              <a:fillRect/>
            </a:stretch>
          </p:blipFill>
          <p:spPr>
            <a:xfrm>
              <a:off x="6732240" y="4781649"/>
              <a:ext cx="2088232" cy="1205811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846912" y="6000115"/>
              <a:ext cx="17636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b="1" dirty="0">
                  <a:solidFill>
                    <a:srgbClr val="00B0F0"/>
                  </a:solidFill>
                  <a:latin typeface="Arial" pitchFamily="34" charset="0"/>
                  <a:cs typeface="Arial" pitchFamily="34" charset="0"/>
                </a:rPr>
                <a:t>Jawa Tengah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514351" y="2063396"/>
            <a:ext cx="7796030" cy="3311189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000" dirty="0" err="1" smtClean="0"/>
              <a:t>Sistem</a:t>
            </a:r>
            <a:r>
              <a:rPr lang="en-US" sz="2000" dirty="0" smtClean="0"/>
              <a:t> </a:t>
            </a:r>
            <a:r>
              <a:rPr lang="en-US" sz="2000" dirty="0" err="1" smtClean="0"/>
              <a:t>pendataan</a:t>
            </a:r>
            <a:r>
              <a:rPr lang="en-US" sz="2000" dirty="0" smtClean="0"/>
              <a:t> </a:t>
            </a:r>
            <a:r>
              <a:rPr lang="en-US" sz="2000" dirty="0" err="1" smtClean="0"/>
              <a:t>potensi</a:t>
            </a:r>
            <a:r>
              <a:rPr lang="en-US" sz="2000" dirty="0" smtClean="0"/>
              <a:t> </a:t>
            </a:r>
            <a:r>
              <a:rPr lang="en-US" sz="2000" dirty="0" err="1" smtClean="0"/>
              <a:t>keolahragaan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kepemudaan</a:t>
            </a:r>
            <a:r>
              <a:rPr lang="en-US" sz="2000" dirty="0" smtClean="0"/>
              <a:t> </a:t>
            </a:r>
            <a:r>
              <a:rPr lang="en-US" sz="2000" dirty="0" err="1" smtClean="0"/>
              <a:t>secara</a:t>
            </a:r>
            <a:r>
              <a:rPr lang="en-US" sz="2000" dirty="0" smtClean="0"/>
              <a:t> online</a:t>
            </a:r>
          </a:p>
          <a:p>
            <a:r>
              <a:rPr lang="en-US" sz="2000" dirty="0" err="1" smtClean="0"/>
              <a:t>Fasilitasi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P</a:t>
            </a:r>
            <a:r>
              <a:rPr lang="en-US" sz="2000" dirty="0" err="1" smtClean="0"/>
              <a:t>emerintah</a:t>
            </a:r>
            <a:r>
              <a:rPr lang="en-US" sz="2000" dirty="0" smtClean="0"/>
              <a:t> </a:t>
            </a:r>
            <a:r>
              <a:rPr lang="en-US" sz="2000" dirty="0" err="1" smtClean="0"/>
              <a:t>P</a:t>
            </a:r>
            <a:r>
              <a:rPr lang="en-US" sz="2000" dirty="0" err="1" smtClean="0"/>
              <a:t>rovinsi</a:t>
            </a:r>
            <a:r>
              <a:rPr lang="en-US" sz="2000" dirty="0" smtClean="0"/>
              <a:t> </a:t>
            </a:r>
            <a:r>
              <a:rPr lang="en-US" sz="2000" dirty="0" err="1" smtClean="0"/>
              <a:t>J</a:t>
            </a:r>
            <a:r>
              <a:rPr lang="en-US" sz="2000" dirty="0" err="1" smtClean="0"/>
              <a:t>awa</a:t>
            </a:r>
            <a:r>
              <a:rPr lang="en-US" sz="2000" dirty="0" smtClean="0"/>
              <a:t> </a:t>
            </a:r>
            <a:r>
              <a:rPr lang="en-US" sz="2000" dirty="0" smtClean="0"/>
              <a:t>T</a:t>
            </a:r>
            <a:r>
              <a:rPr lang="en-US" sz="2000" dirty="0" smtClean="0"/>
              <a:t>engah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kabupaten</a:t>
            </a:r>
            <a:r>
              <a:rPr lang="en-US" sz="2000" dirty="0" smtClean="0"/>
              <a:t> </a:t>
            </a:r>
            <a:r>
              <a:rPr lang="en-US" sz="2000" dirty="0" err="1" smtClean="0"/>
              <a:t>kota</a:t>
            </a:r>
            <a:r>
              <a:rPr lang="en-US" sz="2000" dirty="0" smtClean="0"/>
              <a:t> di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membuat</a:t>
            </a:r>
            <a:r>
              <a:rPr lang="en-US" sz="2000" dirty="0" smtClean="0"/>
              <a:t> database </a:t>
            </a:r>
            <a:r>
              <a:rPr lang="en-US" sz="2000" dirty="0" err="1" smtClean="0"/>
              <a:t>kepemudaan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keolahragaan</a:t>
            </a:r>
            <a:r>
              <a:rPr lang="en-US" sz="2000" dirty="0"/>
              <a:t> </a:t>
            </a:r>
            <a:r>
              <a:rPr lang="en-US" sz="2000" dirty="0" smtClean="0"/>
              <a:t>di </a:t>
            </a:r>
            <a:r>
              <a:rPr lang="en-US" sz="2000" dirty="0" err="1" smtClean="0"/>
              <a:t>masing-masing</a:t>
            </a:r>
            <a:r>
              <a:rPr lang="en-US" sz="2000" dirty="0" smtClean="0"/>
              <a:t> </a:t>
            </a:r>
            <a:r>
              <a:rPr lang="en-US" sz="2000" dirty="0" err="1" smtClean="0"/>
              <a:t>kabupaten</a:t>
            </a:r>
            <a:r>
              <a:rPr lang="en-US" sz="2000" dirty="0" smtClean="0"/>
              <a:t> </a:t>
            </a:r>
            <a:r>
              <a:rPr lang="en-US" sz="2000" dirty="0" err="1" smtClean="0"/>
              <a:t>kotanya</a:t>
            </a:r>
            <a:endParaRPr lang="en-US" sz="2000" dirty="0" smtClean="0"/>
          </a:p>
          <a:p>
            <a:r>
              <a:rPr lang="en-US" sz="2000" dirty="0" smtClean="0"/>
              <a:t>Data </a:t>
            </a:r>
            <a:r>
              <a:rPr lang="en-US" sz="2000" dirty="0" err="1" smtClean="0"/>
              <a:t>dapat</a:t>
            </a:r>
            <a:r>
              <a:rPr lang="en-US" sz="2000" dirty="0" smtClean="0"/>
              <a:t> di </a:t>
            </a:r>
            <a:r>
              <a:rPr lang="en-US" sz="2000" dirty="0" err="1" smtClean="0"/>
              <a:t>manfaat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kabupaten</a:t>
            </a:r>
            <a:r>
              <a:rPr lang="en-US" sz="2000" dirty="0" smtClean="0"/>
              <a:t> / </a:t>
            </a:r>
            <a:r>
              <a:rPr lang="en-US" sz="2000" dirty="0" err="1" smtClean="0"/>
              <a:t>kota</a:t>
            </a:r>
            <a:r>
              <a:rPr lang="en-US" sz="2000" dirty="0" smtClean="0"/>
              <a:t> </a:t>
            </a:r>
            <a:r>
              <a:rPr lang="en-US" sz="2000" dirty="0" err="1" smtClean="0"/>
              <a:t>di</a:t>
            </a:r>
            <a:r>
              <a:rPr lang="en-US" sz="2000" dirty="0" smtClean="0"/>
              <a:t> </a:t>
            </a:r>
            <a:r>
              <a:rPr lang="en-US" sz="2000" dirty="0" err="1" smtClean="0"/>
              <a:t>J</a:t>
            </a:r>
            <a:r>
              <a:rPr lang="en-US" sz="2000" dirty="0" err="1" smtClean="0"/>
              <a:t>awa</a:t>
            </a:r>
            <a:r>
              <a:rPr lang="en-US" sz="2000" dirty="0" smtClean="0"/>
              <a:t> </a:t>
            </a:r>
            <a:r>
              <a:rPr lang="en-US" sz="2000" dirty="0" smtClean="0"/>
              <a:t>T</a:t>
            </a:r>
            <a:r>
              <a:rPr lang="en-US" sz="2000" dirty="0" smtClean="0"/>
              <a:t>engah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database data </a:t>
            </a:r>
            <a:r>
              <a:rPr lang="en-US" sz="2000" dirty="0" err="1" smtClean="0"/>
              <a:t>keolahragaan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kepemudaan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aman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diakses</a:t>
            </a:r>
            <a:r>
              <a:rPr lang="en-US" sz="2000" dirty="0" smtClean="0"/>
              <a:t> </a:t>
            </a:r>
            <a:r>
              <a:rPr lang="en-US" sz="2000" dirty="0" err="1" smtClean="0"/>
              <a:t>dimana</a:t>
            </a:r>
            <a:r>
              <a:rPr lang="en-US" sz="2000" dirty="0" smtClean="0"/>
              <a:t> </a:t>
            </a:r>
            <a:r>
              <a:rPr lang="en-US" sz="2000" dirty="0" err="1" smtClean="0"/>
              <a:t>saja</a:t>
            </a:r>
            <a:endParaRPr lang="en-US" sz="2000" dirty="0" smtClean="0"/>
          </a:p>
          <a:p>
            <a:r>
              <a:rPr lang="en-US" sz="2000" dirty="0" smtClean="0"/>
              <a:t>Data yang </a:t>
            </a:r>
            <a:r>
              <a:rPr lang="en-US" sz="2000" dirty="0" err="1" smtClean="0"/>
              <a:t>ada</a:t>
            </a:r>
            <a:r>
              <a:rPr lang="en-US" sz="2000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 smtClean="0"/>
              <a:t>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dimanfaatkan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pemerintah</a:t>
            </a:r>
            <a:r>
              <a:rPr lang="en-US" sz="2000" dirty="0" smtClean="0"/>
              <a:t> </a:t>
            </a:r>
            <a:r>
              <a:rPr lang="en-US" sz="2000" dirty="0" err="1" smtClean="0"/>
              <a:t>provinsi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sumber</a:t>
            </a:r>
            <a:r>
              <a:rPr lang="en-US" sz="2000" dirty="0" smtClean="0"/>
              <a:t> data yang valid </a:t>
            </a:r>
            <a:r>
              <a:rPr lang="en-US" sz="2000" dirty="0" err="1" smtClean="0"/>
              <a:t>mengenai</a:t>
            </a:r>
            <a:r>
              <a:rPr lang="en-US" sz="2000" dirty="0" smtClean="0"/>
              <a:t> </a:t>
            </a:r>
            <a:r>
              <a:rPr lang="en-US" sz="2000" dirty="0" err="1" smtClean="0"/>
              <a:t>kepemudaan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keolahragaan</a:t>
            </a:r>
            <a:r>
              <a:rPr lang="en-US" sz="2000" dirty="0" smtClean="0"/>
              <a:t> </a:t>
            </a:r>
            <a:r>
              <a:rPr lang="en-US" sz="2000" dirty="0" err="1" smtClean="0"/>
              <a:t>jawa</a:t>
            </a:r>
            <a:r>
              <a:rPr lang="en-US" sz="2000" dirty="0" smtClean="0"/>
              <a:t> </a:t>
            </a:r>
            <a:r>
              <a:rPr lang="en-US" sz="2000" dirty="0" err="1" smtClean="0"/>
              <a:t>tengah</a:t>
            </a:r>
            <a:r>
              <a:rPr lang="en-US" sz="2000" dirty="0" smtClean="0"/>
              <a:t> </a:t>
            </a:r>
          </a:p>
          <a:p>
            <a:r>
              <a:rPr lang="en-US" sz="2000" dirty="0" err="1" smtClean="0"/>
              <a:t>Integrasi</a:t>
            </a:r>
            <a:r>
              <a:rPr lang="en-US" sz="2000" dirty="0" smtClean="0"/>
              <a:t> data </a:t>
            </a:r>
            <a:r>
              <a:rPr lang="en-US" sz="2000" dirty="0" err="1" smtClean="0"/>
              <a:t>kabupaten</a:t>
            </a:r>
            <a:r>
              <a:rPr lang="en-US" sz="2000" dirty="0" smtClean="0"/>
              <a:t>/</a:t>
            </a:r>
            <a:r>
              <a:rPr lang="en-US" sz="2000" dirty="0" err="1" smtClean="0"/>
              <a:t>kota</a:t>
            </a:r>
            <a:r>
              <a:rPr lang="en-US" sz="2000" dirty="0" smtClean="0"/>
              <a:t> se </a:t>
            </a:r>
            <a:r>
              <a:rPr lang="en-US" sz="2000" dirty="0" err="1" smtClean="0"/>
              <a:t>J</a:t>
            </a:r>
            <a:r>
              <a:rPr lang="en-US" sz="2000" dirty="0" err="1" smtClean="0"/>
              <a:t>awa</a:t>
            </a:r>
            <a:r>
              <a:rPr lang="en-US" sz="2000" dirty="0" smtClean="0"/>
              <a:t> </a:t>
            </a:r>
            <a:r>
              <a:rPr lang="en-US" sz="2000" dirty="0" smtClean="0"/>
              <a:t>T</a:t>
            </a:r>
            <a:r>
              <a:rPr lang="en-US" sz="2000" dirty="0" smtClean="0"/>
              <a:t>engah </a:t>
            </a:r>
            <a:r>
              <a:rPr lang="en-US" sz="2000" dirty="0" err="1" smtClean="0"/>
              <a:t>sehingga</a:t>
            </a:r>
            <a:r>
              <a:rPr lang="en-US" sz="2000" dirty="0" smtClean="0"/>
              <a:t>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menjadi</a:t>
            </a:r>
            <a:r>
              <a:rPr lang="en-US" sz="2000" dirty="0" smtClean="0"/>
              <a:t> single data </a:t>
            </a:r>
            <a:r>
              <a:rPr lang="en-US" sz="2000" dirty="0" err="1" smtClean="0"/>
              <a:t>kepemudaan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keolahragaan</a:t>
            </a:r>
            <a:r>
              <a:rPr lang="en-US" sz="2000" dirty="0" smtClean="0"/>
              <a:t> </a:t>
            </a:r>
            <a:r>
              <a:rPr lang="en-US" sz="2000" dirty="0" err="1" smtClean="0"/>
              <a:t>J</a:t>
            </a:r>
            <a:r>
              <a:rPr lang="en-US" sz="2000" dirty="0" err="1" smtClean="0"/>
              <a:t>awa</a:t>
            </a:r>
            <a:r>
              <a:rPr lang="en-US" sz="2000" dirty="0" smtClean="0"/>
              <a:t> </a:t>
            </a:r>
            <a:r>
              <a:rPr lang="en-US" sz="2000" dirty="0" smtClean="0"/>
              <a:t>T</a:t>
            </a:r>
            <a:r>
              <a:rPr lang="en-US" sz="2000" dirty="0" smtClean="0"/>
              <a:t>engah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1423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909" y="340874"/>
            <a:ext cx="8229600" cy="1143000"/>
          </a:xfrm>
        </p:spPr>
        <p:txBody>
          <a:bodyPr/>
          <a:lstStyle/>
          <a:p>
            <a:pPr marL="319812" indent="-319812" defTabSz="913748">
              <a:buClr>
                <a:schemeClr val="accent6">
                  <a:lumMod val="75000"/>
                </a:schemeClr>
              </a:buClr>
              <a:defRPr/>
            </a:pPr>
            <a:r>
              <a:rPr lang="en-US" dirty="0" smtClean="0"/>
              <a:t>TERIMA KASIH</a:t>
            </a:r>
            <a:endParaRPr lang="en-US" dirty="0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395700" y="1769922"/>
            <a:ext cx="8066553" cy="4748396"/>
            <a:chOff x="603250" y="2967037"/>
            <a:chExt cx="7933686" cy="4953000"/>
          </a:xfrm>
        </p:grpSpPr>
        <p:pic>
          <p:nvPicPr>
            <p:cNvPr id="64516" name="Picture 2" descr="E:\Mas KOhar\Pak Eko\IMG_20161017_08411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94250" y="5429620"/>
              <a:ext cx="3742686" cy="2487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517" name="Picture 3" descr="E:\Mas KOhar\Pak Eko\FCUV411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3250" y="2967037"/>
              <a:ext cx="3733800" cy="2487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518" name="Picture 4" descr="E:\Mas KOhar\Pak Eko\FullSizeRende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60450" y="5429621"/>
              <a:ext cx="3733800" cy="2490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519" name="Picture 5" descr="E:\Mas KOhar\Pak Eko\IMG_3794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37050" y="2967037"/>
              <a:ext cx="3733800" cy="2490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2951337" y="2182551"/>
            <a:ext cx="3072764" cy="523220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Data Akurat, Lengkap, Akuntabel, </a:t>
            </a:r>
          </a:p>
          <a:p>
            <a:pPr algn="ctr"/>
            <a:r>
              <a:rPr lang="id-ID" sz="14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Up to date dan </a:t>
            </a:r>
            <a:r>
              <a:rPr lang="id-ID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Mudah Diakses</a:t>
            </a:r>
            <a:endParaRPr lang="id-ID" sz="14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980728"/>
            <a:ext cx="5254324" cy="646331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id-ID" sz="3600" b="1" dirty="0">
                <a:latin typeface="Arial" pitchFamily="34" charset="0"/>
                <a:cs typeface="Arial" pitchFamily="34" charset="0"/>
              </a:rPr>
              <a:t>SINGLE DATA SYSTEM</a:t>
            </a:r>
          </a:p>
        </p:txBody>
      </p:sp>
      <p:pic>
        <p:nvPicPr>
          <p:cNvPr id="1026" name="Picture 2" descr="F:\Data 2016\@Bp Tubayanu\Solar_Expo_Hall_Construc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3491880" cy="1769281"/>
          </a:xfrm>
          <a:prstGeom prst="rect">
            <a:avLst/>
          </a:prstGeom>
          <a:noFill/>
        </p:spPr>
      </p:pic>
      <p:grpSp>
        <p:nvGrpSpPr>
          <p:cNvPr id="11" name="Group 10"/>
          <p:cNvGrpSpPr/>
          <p:nvPr/>
        </p:nvGrpSpPr>
        <p:grpSpPr>
          <a:xfrm>
            <a:off x="2441577" y="2235444"/>
            <a:ext cx="4193597" cy="2417692"/>
            <a:chOff x="2555776" y="1844824"/>
            <a:chExt cx="4193597" cy="2417692"/>
          </a:xfrm>
        </p:grpSpPr>
        <p:pic>
          <p:nvPicPr>
            <p:cNvPr id="5" name="Picture 4" descr="advancedanalytics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55776" y="1844824"/>
              <a:ext cx="4193597" cy="2417692"/>
            </a:xfrm>
            <a:prstGeom prst="rect">
              <a:avLst/>
            </a:prstGeom>
          </p:spPr>
        </p:pic>
        <p:pic>
          <p:nvPicPr>
            <p:cNvPr id="8" name="Picture 7" descr="All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15816" y="3068960"/>
              <a:ext cx="1450838" cy="837637"/>
            </a:xfrm>
            <a:prstGeom prst="rect">
              <a:avLst/>
            </a:prstGeom>
          </p:spPr>
        </p:pic>
      </p:grpSp>
      <p:pic>
        <p:nvPicPr>
          <p:cNvPr id="10" name="Picture 9" descr="Information-Technology-Contact-Center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7580" y="4384378"/>
            <a:ext cx="3444411" cy="2068958"/>
          </a:xfrm>
          <a:prstGeom prst="rect">
            <a:avLst/>
          </a:prstGeom>
        </p:spPr>
      </p:pic>
      <p:cxnSp>
        <p:nvCxnSpPr>
          <p:cNvPr id="13" name="Shape 12"/>
          <p:cNvCxnSpPr>
            <a:stCxn id="3" idx="1"/>
            <a:endCxn id="1026" idx="0"/>
          </p:cNvCxnSpPr>
          <p:nvPr/>
        </p:nvCxnSpPr>
        <p:spPr>
          <a:xfrm rot="10800000" flipV="1">
            <a:off x="1745940" y="1303894"/>
            <a:ext cx="161764" cy="3133218"/>
          </a:xfrm>
          <a:prstGeom prst="bentConnector2">
            <a:avLst/>
          </a:prstGeom>
          <a:ln w="762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endCxn id="10" idx="0"/>
          </p:cNvCxnSpPr>
          <p:nvPr/>
        </p:nvCxnSpPr>
        <p:spPr>
          <a:xfrm rot="16200000" flipH="1">
            <a:off x="5807240" y="2841832"/>
            <a:ext cx="2899594" cy="185498"/>
          </a:xfrm>
          <a:prstGeom prst="bentConnector3">
            <a:avLst>
              <a:gd name="adj1" fmla="val -363"/>
            </a:avLst>
          </a:prstGeom>
          <a:ln w="762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3" idx="2"/>
            <a:endCxn id="5" idx="0"/>
          </p:cNvCxnSpPr>
          <p:nvPr/>
        </p:nvCxnSpPr>
        <p:spPr>
          <a:xfrm>
            <a:off x="4534866" y="1627059"/>
            <a:ext cx="3510" cy="608385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7504" y="6237312"/>
            <a:ext cx="3648756" cy="523220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Pembangunan yang berkualitas dan </a:t>
            </a:r>
          </a:p>
          <a:p>
            <a:pPr algn="ctr"/>
            <a:r>
              <a:rPr lang="id-ID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pengendalian pembangunan yang efektif</a:t>
            </a:r>
            <a:endParaRPr lang="id-ID" sz="14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25249" y="6237312"/>
            <a:ext cx="2839239" cy="523220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id-ID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Integrasi Antar Instasi Terkait </a:t>
            </a:r>
          </a:p>
          <a:p>
            <a:pPr algn="ctr"/>
            <a:r>
              <a:rPr lang="id-ID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baik Eksternal maupun Internal</a:t>
            </a:r>
            <a:endParaRPr lang="id-ID" sz="14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67504" y="244432"/>
            <a:ext cx="3337965" cy="707886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AU" sz="2000" b="1" dirty="0">
                <a:latin typeface="Arial" pitchFamily="34" charset="0"/>
                <a:cs typeface="Arial" pitchFamily="34" charset="0"/>
              </a:rPr>
              <a:t>PERATURAN GUBERNUR</a:t>
            </a:r>
          </a:p>
          <a:p>
            <a:pPr algn="ctr"/>
            <a:r>
              <a:rPr lang="en-AU" sz="2000" b="1" dirty="0">
                <a:latin typeface="Arial" pitchFamily="34" charset="0"/>
                <a:cs typeface="Arial" pitchFamily="34" charset="0"/>
              </a:rPr>
              <a:t>NOMOR 52 TAHUN 2016</a:t>
            </a:r>
            <a:endParaRPr lang="id-ID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7"/>
          <p:cNvSpPr/>
          <p:nvPr/>
        </p:nvSpPr>
        <p:spPr>
          <a:xfrm>
            <a:off x="7128663" y="3261234"/>
            <a:ext cx="1656184" cy="792088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Oval 1"/>
          <p:cNvSpPr/>
          <p:nvPr/>
        </p:nvSpPr>
        <p:spPr>
          <a:xfrm>
            <a:off x="2849141" y="620688"/>
            <a:ext cx="3451051" cy="3312368"/>
          </a:xfrm>
          <a:prstGeom prst="ellipse">
            <a:avLst/>
          </a:prstGeom>
          <a:solidFill>
            <a:srgbClr val="00206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/>
              <a:t>Mewujudkan </a:t>
            </a:r>
            <a:r>
              <a:rPr lang="id-ID" b="1" i="1" dirty="0"/>
              <a:t>single data system </a:t>
            </a:r>
            <a:r>
              <a:rPr lang="id-ID" b="1" dirty="0"/>
              <a:t>untuk pembangunan daerah di Jawa Tengah</a:t>
            </a:r>
            <a:endParaRPr lang="id-ID" dirty="0"/>
          </a:p>
        </p:txBody>
      </p:sp>
      <p:sp>
        <p:nvSpPr>
          <p:cNvPr id="4" name="Rounded Rectangle 3"/>
          <p:cNvSpPr/>
          <p:nvPr/>
        </p:nvSpPr>
        <p:spPr>
          <a:xfrm>
            <a:off x="6876256" y="1844824"/>
            <a:ext cx="201622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i="1" dirty="0"/>
              <a:t>Web base</a:t>
            </a:r>
          </a:p>
        </p:txBody>
      </p:sp>
      <p:sp>
        <p:nvSpPr>
          <p:cNvPr id="6" name="Right Arrow 5"/>
          <p:cNvSpPr/>
          <p:nvPr/>
        </p:nvSpPr>
        <p:spPr>
          <a:xfrm>
            <a:off x="6444208" y="2007890"/>
            <a:ext cx="28803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d-ID" sz="2800" b="1" dirty="0">
                <a:latin typeface="Arial" pitchFamily="34" charset="0"/>
                <a:cs typeface="Arial" pitchFamily="34" charset="0"/>
              </a:rPr>
              <a:t>TUJUAN</a:t>
            </a:r>
            <a:endParaRPr lang="id-ID" sz="20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796308" y="4477604"/>
            <a:ext cx="3610688" cy="463564"/>
            <a:chOff x="700" y="3882054"/>
            <a:chExt cx="2235493" cy="17883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1" name="Rounded Rectangle 20"/>
            <p:cNvSpPr/>
            <p:nvPr/>
          </p:nvSpPr>
          <p:spPr>
            <a:xfrm>
              <a:off x="700" y="3882054"/>
              <a:ext cx="2235493" cy="1788394"/>
            </a:xfrm>
            <a:prstGeom prst="roundRect">
              <a:avLst>
                <a:gd name="adj" fmla="val 10000"/>
              </a:avLst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ounded Rectangle 4"/>
            <p:cNvSpPr/>
            <p:nvPr/>
          </p:nvSpPr>
          <p:spPr>
            <a:xfrm>
              <a:off x="53080" y="3934434"/>
              <a:ext cx="2130733" cy="16836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400" b="1" kern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Basis Data Pembangunan Yang Akurat, 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400" b="1" kern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Terpusat dan Terintegrasi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627784" y="4941168"/>
            <a:ext cx="3919818" cy="529331"/>
            <a:chOff x="1012222" y="1440023"/>
            <a:chExt cx="2235493" cy="17883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9" name="Rounded Rectangle 18"/>
            <p:cNvSpPr/>
            <p:nvPr/>
          </p:nvSpPr>
          <p:spPr>
            <a:xfrm>
              <a:off x="1012222" y="1440023"/>
              <a:ext cx="2235493" cy="1788394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5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ounded Rectangle 6"/>
            <p:cNvSpPr/>
            <p:nvPr/>
          </p:nvSpPr>
          <p:spPr>
            <a:xfrm>
              <a:off x="1064602" y="1492401"/>
              <a:ext cx="2130733" cy="16836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400" b="1" kern="1200" dirty="0"/>
                <a:t>Menghasilkan Analisis Kebijakn Pemb. Yg Tepat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447385" y="5373216"/>
            <a:ext cx="4248472" cy="432048"/>
            <a:chOff x="3454253" y="428500"/>
            <a:chExt cx="2235493" cy="17883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7" name="Rounded Rectangle 16"/>
            <p:cNvSpPr/>
            <p:nvPr/>
          </p:nvSpPr>
          <p:spPr>
            <a:xfrm>
              <a:off x="3454253" y="428500"/>
              <a:ext cx="2235493" cy="1788394"/>
            </a:xfrm>
            <a:prstGeom prst="roundRect">
              <a:avLst>
                <a:gd name="adj" fmla="val 10000"/>
              </a:avLst>
            </a:prstGeom>
            <a:solidFill>
              <a:srgbClr val="00B0F0"/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8"/>
            <p:cNvSpPr/>
            <p:nvPr/>
          </p:nvSpPr>
          <p:spPr>
            <a:xfrm>
              <a:off x="3506633" y="480880"/>
              <a:ext cx="2130733" cy="16836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400" b="1" kern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Perencanaan Pemb. Terukur dan Komprehensif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979712" y="5805264"/>
            <a:ext cx="5143953" cy="432048"/>
            <a:chOff x="5896283" y="1440022"/>
            <a:chExt cx="2235493" cy="1788394"/>
          </a:xfrm>
          <a:solidFill>
            <a:srgbClr val="00B05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5" name="Rounded Rectangle 14"/>
            <p:cNvSpPr/>
            <p:nvPr/>
          </p:nvSpPr>
          <p:spPr>
            <a:xfrm>
              <a:off x="5896283" y="1440022"/>
              <a:ext cx="2235493" cy="1788394"/>
            </a:xfrm>
            <a:prstGeom prst="roundRect">
              <a:avLst>
                <a:gd name="adj" fmla="val 10000"/>
              </a:avLst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10"/>
            <p:cNvSpPr/>
            <p:nvPr/>
          </p:nvSpPr>
          <p:spPr>
            <a:xfrm>
              <a:off x="5948663" y="1492403"/>
              <a:ext cx="2130733" cy="1683634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400" b="1" kern="1200" dirty="0">
                  <a:latin typeface="Arial" pitchFamily="34" charset="0"/>
                  <a:cs typeface="Arial" pitchFamily="34" charset="0"/>
                </a:rPr>
                <a:t>Mewujudkan Monev yang dapat dipertanggungjawabkan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691680" y="6237312"/>
            <a:ext cx="5688632" cy="576064"/>
            <a:chOff x="6907806" y="3882054"/>
            <a:chExt cx="2235493" cy="17883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3" name="Rounded Rectangle 12"/>
            <p:cNvSpPr/>
            <p:nvPr/>
          </p:nvSpPr>
          <p:spPr>
            <a:xfrm>
              <a:off x="6907806" y="3882054"/>
              <a:ext cx="2235493" cy="1788394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5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12"/>
            <p:cNvSpPr/>
            <p:nvPr/>
          </p:nvSpPr>
          <p:spPr>
            <a:xfrm>
              <a:off x="6960186" y="3934434"/>
              <a:ext cx="2130733" cy="16836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400" b="1" kern="1200" dirty="0">
                  <a:latin typeface="Arial" pitchFamily="34" charset="0"/>
                  <a:cs typeface="Arial" pitchFamily="34" charset="0"/>
                </a:rPr>
                <a:t>Informasi Pembangunan di Jateng yang akurat</a:t>
              </a:r>
            </a:p>
          </p:txBody>
        </p:sp>
      </p:grpSp>
      <p:sp>
        <p:nvSpPr>
          <p:cNvPr id="23" name="Down Arrow 22"/>
          <p:cNvSpPr/>
          <p:nvPr/>
        </p:nvSpPr>
        <p:spPr>
          <a:xfrm>
            <a:off x="4236468" y="4017697"/>
            <a:ext cx="64807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Down Arrow 24"/>
          <p:cNvSpPr/>
          <p:nvPr/>
        </p:nvSpPr>
        <p:spPr>
          <a:xfrm>
            <a:off x="7668344" y="2852936"/>
            <a:ext cx="64807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TextBox 26"/>
          <p:cNvSpPr txBox="1"/>
          <p:nvPr/>
        </p:nvSpPr>
        <p:spPr>
          <a:xfrm>
            <a:off x="7320076" y="3460938"/>
            <a:ext cx="1284372" cy="40011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d-ID" sz="2000" b="1" dirty="0">
                <a:latin typeface="Arial" pitchFamily="34" charset="0"/>
                <a:cs typeface="Arial" pitchFamily="34" charset="0"/>
              </a:rPr>
              <a:t>SDS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339752" y="449982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latin typeface="Arial" pitchFamily="34" charset="0"/>
                <a:cs typeface="Arial" pitchFamily="34" charset="0"/>
              </a:rPr>
              <a:t>1.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23728" y="49411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latin typeface="Arial" pitchFamily="34" charset="0"/>
                <a:cs typeface="Arial" pitchFamily="34" charset="0"/>
              </a:rPr>
              <a:t>2.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79712" y="537321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latin typeface="Arial" pitchFamily="34" charset="0"/>
                <a:cs typeface="Arial" pitchFamily="34" charset="0"/>
              </a:rPr>
              <a:t>3.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547664" y="58052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latin typeface="Arial" pitchFamily="34" charset="0"/>
                <a:cs typeface="Arial" pitchFamily="34" charset="0"/>
              </a:rPr>
              <a:t>4.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271507" y="63093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latin typeface="Arial" pitchFamily="34" charset="0"/>
                <a:cs typeface="Arial" pitchFamily="34" charset="0"/>
              </a:rPr>
              <a:t>5.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d-ID" sz="2800" b="1" dirty="0">
                <a:latin typeface="Arial" pitchFamily="34" charset="0"/>
                <a:cs typeface="Arial" pitchFamily="34" charset="0"/>
              </a:rPr>
              <a:t>MANFAAT</a:t>
            </a:r>
            <a:endParaRPr lang="id-ID" sz="20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131840" y="836712"/>
            <a:ext cx="2827362" cy="1728192"/>
            <a:chOff x="3544838" y="620688"/>
            <a:chExt cx="2035274" cy="1368152"/>
          </a:xfrm>
        </p:grpSpPr>
        <p:sp>
          <p:nvSpPr>
            <p:cNvPr id="11" name="Rectangle 10"/>
            <p:cNvSpPr/>
            <p:nvPr/>
          </p:nvSpPr>
          <p:spPr>
            <a:xfrm>
              <a:off x="3563888" y="620688"/>
              <a:ext cx="2016224" cy="504056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Pemerintahan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544838" y="1124744"/>
              <a:ext cx="2016224" cy="86409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</a:pPr>
              <a:r>
                <a:rPr lang="id-ID" sz="1400" b="1" dirty="0">
                  <a:latin typeface="Arial" pitchFamily="34" charset="0"/>
                  <a:cs typeface="Arial" pitchFamily="34" charset="0"/>
                </a:rPr>
                <a:t>Kinerja Perencanaan Pembangunan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id-ID" sz="1400" b="1" dirty="0">
                  <a:latin typeface="Arial" pitchFamily="34" charset="0"/>
                  <a:cs typeface="Arial" pitchFamily="34" charset="0"/>
                </a:rPr>
                <a:t>Kemudahan Akses Data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id-ID" sz="1400" b="1" dirty="0">
                  <a:latin typeface="Arial" pitchFamily="34" charset="0"/>
                  <a:cs typeface="Arial" pitchFamily="34" charset="0"/>
                </a:rPr>
                <a:t>Sentralisasi data dan dokumentasi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23528" y="4797152"/>
            <a:ext cx="2592288" cy="1656184"/>
            <a:chOff x="971600" y="3212976"/>
            <a:chExt cx="2025749" cy="1368152"/>
          </a:xfrm>
        </p:grpSpPr>
        <p:sp>
          <p:nvSpPr>
            <p:cNvPr id="14" name="Rectangle 13"/>
            <p:cNvSpPr/>
            <p:nvPr/>
          </p:nvSpPr>
          <p:spPr>
            <a:xfrm>
              <a:off x="981125" y="3212976"/>
              <a:ext cx="2016224" cy="504056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Masyarakat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71600" y="3717032"/>
              <a:ext cx="2016224" cy="86409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42900" indent="-342900">
                <a:buFont typeface="+mj-lt"/>
                <a:buAutoNum type="arabicPeriod"/>
              </a:pPr>
              <a:r>
                <a:rPr lang="id-ID" sz="1600" b="1" dirty="0">
                  <a:latin typeface="Arial" pitchFamily="34" charset="0"/>
                  <a:cs typeface="Arial" pitchFamily="34" charset="0"/>
                </a:rPr>
                <a:t>Akses data pembangunan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id-ID" sz="1600" b="1" dirty="0">
                  <a:latin typeface="Arial" pitchFamily="34" charset="0"/>
                  <a:cs typeface="Arial" pitchFamily="34" charset="0"/>
                </a:rPr>
                <a:t>Informasi Faktual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362675" y="4797152"/>
            <a:ext cx="2601813" cy="1656184"/>
            <a:chOff x="6146651" y="3212976"/>
            <a:chExt cx="2025749" cy="1368152"/>
          </a:xfrm>
        </p:grpSpPr>
        <p:sp>
          <p:nvSpPr>
            <p:cNvPr id="17" name="Rectangle 16"/>
            <p:cNvSpPr/>
            <p:nvPr/>
          </p:nvSpPr>
          <p:spPr>
            <a:xfrm>
              <a:off x="6156176" y="3212976"/>
              <a:ext cx="2016224" cy="504056"/>
            </a:xfrm>
            <a:prstGeom prst="rect">
              <a:avLst/>
            </a:prstGeom>
            <a:solidFill>
              <a:srgbClr val="C00000"/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b="1" dirty="0">
                  <a:latin typeface="Arial" pitchFamily="34" charset="0"/>
                  <a:cs typeface="Arial" pitchFamily="34" charset="0"/>
                </a:rPr>
                <a:t>Dunia Usaha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146651" y="3717032"/>
              <a:ext cx="2016224" cy="86409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</a:pPr>
              <a:r>
                <a:rPr lang="id-ID" sz="1600" b="1" dirty="0">
                  <a:latin typeface="Arial" pitchFamily="34" charset="0"/>
                  <a:cs typeface="Arial" pitchFamily="34" charset="0"/>
                </a:rPr>
                <a:t>Kebijakan berbasis data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id-ID" sz="1600" b="1" dirty="0">
                  <a:latin typeface="Arial" pitchFamily="34" charset="0"/>
                  <a:cs typeface="Arial" pitchFamily="34" charset="0"/>
                </a:rPr>
                <a:t>Prediksi Investasi</a:t>
              </a:r>
            </a:p>
          </p:txBody>
        </p:sp>
      </p:grpSp>
      <p:sp>
        <p:nvSpPr>
          <p:cNvPr id="19" name="Oval 18"/>
          <p:cNvSpPr/>
          <p:nvPr/>
        </p:nvSpPr>
        <p:spPr>
          <a:xfrm>
            <a:off x="3347864" y="3140968"/>
            <a:ext cx="2376264" cy="2016224"/>
          </a:xfrm>
          <a:prstGeom prst="ellipse">
            <a:avLst/>
          </a:prstGeom>
          <a:solidFill>
            <a:srgbClr val="00206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/>
              <a:t>Single </a:t>
            </a:r>
          </a:p>
          <a:p>
            <a:pPr algn="ctr"/>
            <a:r>
              <a:rPr lang="id-ID" sz="2400" b="1" dirty="0"/>
              <a:t>Data System</a:t>
            </a:r>
          </a:p>
        </p:txBody>
      </p:sp>
      <p:cxnSp>
        <p:nvCxnSpPr>
          <p:cNvPr id="20" name="Straight Connector 19"/>
          <p:cNvCxnSpPr>
            <a:stCxn id="12" idx="1"/>
            <a:endCxn id="14" idx="0"/>
          </p:cNvCxnSpPr>
          <p:nvPr/>
        </p:nvCxnSpPr>
        <p:spPr>
          <a:xfrm flipH="1">
            <a:off x="1625767" y="2019159"/>
            <a:ext cx="1506073" cy="27779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2" idx="3"/>
            <a:endCxn id="17" idx="0"/>
          </p:cNvCxnSpPr>
          <p:nvPr/>
        </p:nvCxnSpPr>
        <p:spPr>
          <a:xfrm>
            <a:off x="5932738" y="2019159"/>
            <a:ext cx="1736961" cy="277799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5" idx="3"/>
            <a:endCxn id="18" idx="1"/>
          </p:cNvCxnSpPr>
          <p:nvPr/>
        </p:nvCxnSpPr>
        <p:spPr>
          <a:xfrm>
            <a:off x="2903627" y="5930331"/>
            <a:ext cx="345904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Up Arrow 22"/>
          <p:cNvSpPr/>
          <p:nvPr/>
        </p:nvSpPr>
        <p:spPr>
          <a:xfrm rot="6972450">
            <a:off x="5512221" y="4443216"/>
            <a:ext cx="1008112" cy="432048"/>
          </a:xfrm>
          <a:prstGeom prst="upArrow">
            <a:avLst/>
          </a:prstGeom>
          <a:solidFill>
            <a:srgbClr val="C00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Up Arrow 23"/>
          <p:cNvSpPr/>
          <p:nvPr/>
        </p:nvSpPr>
        <p:spPr>
          <a:xfrm rot="14757757" flipH="1">
            <a:off x="2631903" y="4443216"/>
            <a:ext cx="1008112" cy="432048"/>
          </a:xfrm>
          <a:prstGeom prst="upArrow">
            <a:avLst/>
          </a:prstGeom>
          <a:solidFill>
            <a:srgbClr val="00B0F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Up Arrow 24"/>
          <p:cNvSpPr/>
          <p:nvPr/>
        </p:nvSpPr>
        <p:spPr>
          <a:xfrm flipH="1">
            <a:off x="4067944" y="2636912"/>
            <a:ext cx="1008112" cy="432048"/>
          </a:xfrm>
          <a:prstGeom prst="upArrow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Slide Number Placeholder 36"/>
          <p:cNvSpPr txBox="1">
            <a:spLocks/>
          </p:cNvSpPr>
          <p:nvPr/>
        </p:nvSpPr>
        <p:spPr bwMode="auto">
          <a:xfrm>
            <a:off x="8532440" y="6453336"/>
            <a:ext cx="540000" cy="274638"/>
          </a:xfrm>
          <a:prstGeom prst="roundRect">
            <a:avLst>
              <a:gd name="adj" fmla="val 16667"/>
            </a:avLst>
          </a:prstGeom>
          <a:solidFill>
            <a:sysClr val="windowText" lastClr="000000"/>
          </a:solidFill>
          <a:ln>
            <a:solidFill>
              <a:srgbClr val="FF0000"/>
            </a:solidFill>
            <a:round/>
            <a:headEnd/>
            <a:tailEnd/>
          </a:ln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8ACB88-383D-4570-93F0-BDC5FDF8056B}" type="slidenum">
              <a:rPr kumimoji="0" lang="id-ID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36512" y="720080"/>
          <a:ext cx="9144000" cy="602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d-ID" sz="2800" b="1" dirty="0">
                <a:latin typeface="Arial" pitchFamily="34" charset="0"/>
                <a:cs typeface="Arial" pitchFamily="34" charset="0"/>
              </a:rPr>
              <a:t>AZAZ “SINGLE DATA SYSTEM”</a:t>
            </a:r>
            <a:endParaRPr lang="id-ID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36"/>
          <p:cNvSpPr txBox="1">
            <a:spLocks/>
          </p:cNvSpPr>
          <p:nvPr/>
        </p:nvSpPr>
        <p:spPr bwMode="auto">
          <a:xfrm>
            <a:off x="8532440" y="6453336"/>
            <a:ext cx="540000" cy="274638"/>
          </a:xfrm>
          <a:prstGeom prst="roundRect">
            <a:avLst>
              <a:gd name="adj" fmla="val 16667"/>
            </a:avLst>
          </a:prstGeom>
          <a:solidFill>
            <a:sysClr val="windowText" lastClr="000000"/>
          </a:solidFill>
          <a:ln>
            <a:solidFill>
              <a:srgbClr val="FF0000"/>
            </a:solidFill>
            <a:round/>
            <a:headEnd/>
            <a:tailEnd/>
          </a:ln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8ACB88-383D-4570-93F0-BDC5FDF8056B}" type="slidenum">
              <a:rPr kumimoji="0" lang="id-ID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6451" y="422699"/>
            <a:ext cx="6818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MEKANISME KERJA SINGLE DATA SYSTEM (SDS)</a:t>
            </a:r>
          </a:p>
        </p:txBody>
      </p:sp>
      <p:sp>
        <p:nvSpPr>
          <p:cNvPr id="3" name="Oval 2"/>
          <p:cNvSpPr/>
          <p:nvPr/>
        </p:nvSpPr>
        <p:spPr>
          <a:xfrm>
            <a:off x="72553" y="1196752"/>
            <a:ext cx="1440160" cy="1224136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KAB/KOTA</a:t>
            </a:r>
          </a:p>
        </p:txBody>
      </p:sp>
      <p:sp>
        <p:nvSpPr>
          <p:cNvPr id="4" name="Oval 3"/>
          <p:cNvSpPr/>
          <p:nvPr/>
        </p:nvSpPr>
        <p:spPr>
          <a:xfrm>
            <a:off x="72335" y="2996952"/>
            <a:ext cx="1440160" cy="122413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PPID</a:t>
            </a:r>
          </a:p>
        </p:txBody>
      </p:sp>
      <p:sp>
        <p:nvSpPr>
          <p:cNvPr id="5" name="Oval 4"/>
          <p:cNvSpPr/>
          <p:nvPr/>
        </p:nvSpPr>
        <p:spPr>
          <a:xfrm>
            <a:off x="72335" y="4823938"/>
            <a:ext cx="1440160" cy="1224136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OPD</a:t>
            </a:r>
          </a:p>
        </p:txBody>
      </p:sp>
      <p:sp>
        <p:nvSpPr>
          <p:cNvPr id="6" name="Oval 5"/>
          <p:cNvSpPr/>
          <p:nvPr/>
        </p:nvSpPr>
        <p:spPr>
          <a:xfrm>
            <a:off x="2086889" y="2996952"/>
            <a:ext cx="1116959" cy="1224136"/>
          </a:xfrm>
          <a:prstGeom prst="ellipse">
            <a:avLst/>
          </a:prstGeom>
          <a:solidFill>
            <a:srgbClr val="9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DIP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3779912" y="3140968"/>
            <a:ext cx="1177716" cy="936104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SDS </a:t>
            </a:r>
          </a:p>
          <a:p>
            <a:pPr algn="ctr"/>
            <a:r>
              <a:rPr lang="en-A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FORUM</a:t>
            </a:r>
          </a:p>
        </p:txBody>
      </p:sp>
      <p:sp>
        <p:nvSpPr>
          <p:cNvPr id="8" name="Oval 7"/>
          <p:cNvSpPr/>
          <p:nvPr/>
        </p:nvSpPr>
        <p:spPr>
          <a:xfrm>
            <a:off x="5533220" y="2696362"/>
            <a:ext cx="1602831" cy="1872208"/>
          </a:xfrm>
          <a:prstGeom prst="ellipse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SINGLE</a:t>
            </a:r>
          </a:p>
          <a:p>
            <a:pPr algn="ctr"/>
            <a:r>
              <a:rPr lang="en-A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 </a:t>
            </a:r>
          </a:p>
          <a:p>
            <a:pPr algn="ctr"/>
            <a:r>
              <a:rPr lang="en-A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SYSTEM</a:t>
            </a:r>
          </a:p>
        </p:txBody>
      </p:sp>
      <p:sp>
        <p:nvSpPr>
          <p:cNvPr id="10" name="Arrow: Striped Right 9"/>
          <p:cNvSpPr/>
          <p:nvPr/>
        </p:nvSpPr>
        <p:spPr>
          <a:xfrm>
            <a:off x="3275856" y="3302496"/>
            <a:ext cx="440160" cy="648072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Arrow: Striped Right 10"/>
          <p:cNvSpPr/>
          <p:nvPr/>
        </p:nvSpPr>
        <p:spPr>
          <a:xfrm>
            <a:off x="1578777" y="3302496"/>
            <a:ext cx="440160" cy="648072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Arrow: Striped Right 11"/>
          <p:cNvSpPr/>
          <p:nvPr/>
        </p:nvSpPr>
        <p:spPr>
          <a:xfrm rot="16200000">
            <a:off x="572335" y="4189140"/>
            <a:ext cx="440160" cy="648072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Arrow: Striped Right 12"/>
          <p:cNvSpPr/>
          <p:nvPr/>
        </p:nvSpPr>
        <p:spPr>
          <a:xfrm rot="5400000">
            <a:off x="572335" y="2382856"/>
            <a:ext cx="440160" cy="648072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Arrow: Striped Right 13"/>
          <p:cNvSpPr/>
          <p:nvPr/>
        </p:nvSpPr>
        <p:spPr>
          <a:xfrm>
            <a:off x="5015771" y="3302496"/>
            <a:ext cx="440160" cy="648072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Arrow: Striped Right 14"/>
          <p:cNvSpPr/>
          <p:nvPr/>
        </p:nvSpPr>
        <p:spPr>
          <a:xfrm>
            <a:off x="7208603" y="3284984"/>
            <a:ext cx="440160" cy="648072"/>
          </a:xfrm>
          <a:prstGeom prst="strip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Rectangle 19"/>
          <p:cNvSpPr/>
          <p:nvPr/>
        </p:nvSpPr>
        <p:spPr>
          <a:xfrm>
            <a:off x="7716906" y="2998980"/>
            <a:ext cx="1335252" cy="358012"/>
          </a:xfrm>
          <a:prstGeom prst="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USER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716906" y="3359020"/>
            <a:ext cx="1335252" cy="1078092"/>
          </a:xfrm>
          <a:prstGeom prst="rect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6213" indent="-176213">
              <a:buFontTx/>
              <a:buChar char="-"/>
            </a:pPr>
            <a:r>
              <a:rPr lang="en-AU" sz="13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Pemerintah</a:t>
            </a:r>
            <a:r>
              <a:rPr lang="en-AU" sz="13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176213" indent="-176213">
              <a:buFontTx/>
              <a:buChar char="-"/>
            </a:pPr>
            <a:r>
              <a:rPr lang="en-AU" sz="13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Masy</a:t>
            </a:r>
            <a:endParaRPr lang="en-AU" sz="13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6213" indent="-176213">
              <a:buFontTx/>
              <a:buChar char="-"/>
            </a:pPr>
            <a:r>
              <a:rPr lang="en-AU" sz="13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Dunia</a:t>
            </a:r>
            <a:r>
              <a:rPr lang="en-AU" sz="13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Usaha</a:t>
            </a:r>
          </a:p>
          <a:p>
            <a:pPr marL="176213" indent="-176213">
              <a:buFontTx/>
              <a:buChar char="-"/>
            </a:pPr>
            <a:r>
              <a:rPr lang="en-AU" sz="13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Perg</a:t>
            </a:r>
            <a:r>
              <a:rPr lang="en-AU" sz="13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Tinggi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64" y="6083133"/>
            <a:ext cx="47808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b="1" dirty="0" err="1"/>
              <a:t>Keterangan</a:t>
            </a:r>
            <a:r>
              <a:rPr lang="en-AU" sz="1400" b="1" dirty="0"/>
              <a:t> :</a:t>
            </a:r>
          </a:p>
          <a:p>
            <a:r>
              <a:rPr lang="en-AU" sz="1400" b="1" dirty="0"/>
              <a:t>PPID	: </a:t>
            </a:r>
            <a:r>
              <a:rPr lang="en-AU" sz="1400" b="1" dirty="0" err="1"/>
              <a:t>Pejabat</a:t>
            </a:r>
            <a:r>
              <a:rPr lang="en-AU" sz="1400" b="1" dirty="0"/>
              <a:t> </a:t>
            </a:r>
            <a:r>
              <a:rPr lang="en-AU" sz="1400" b="1" dirty="0" err="1" smtClean="0"/>
              <a:t>PengelolaInformasi</a:t>
            </a:r>
            <a:r>
              <a:rPr lang="en-AU" sz="1400" b="1" dirty="0" smtClean="0"/>
              <a:t> </a:t>
            </a:r>
            <a:r>
              <a:rPr lang="en-AU" sz="1400" b="1" dirty="0" err="1"/>
              <a:t>dan</a:t>
            </a:r>
            <a:r>
              <a:rPr lang="en-AU" sz="1400" b="1" dirty="0"/>
              <a:t> </a:t>
            </a:r>
            <a:r>
              <a:rPr lang="en-AU" sz="1400" b="1" dirty="0" err="1"/>
              <a:t>Dokumentasi</a:t>
            </a:r>
            <a:endParaRPr lang="en-AU" sz="1400" b="1" dirty="0"/>
          </a:p>
          <a:p>
            <a:r>
              <a:rPr lang="en-AU" sz="1400" b="1" dirty="0"/>
              <a:t>DIP	: </a:t>
            </a:r>
            <a:r>
              <a:rPr lang="en-AU" sz="1400" b="1" dirty="0" err="1"/>
              <a:t>Daftar</a:t>
            </a:r>
            <a:r>
              <a:rPr lang="en-AU" sz="1400" b="1" dirty="0"/>
              <a:t> </a:t>
            </a:r>
            <a:r>
              <a:rPr lang="en-AU" sz="1400" b="1" dirty="0" err="1"/>
              <a:t>Informasi</a:t>
            </a:r>
            <a:r>
              <a:rPr lang="en-AU" sz="1400" b="1" dirty="0"/>
              <a:t> </a:t>
            </a:r>
            <a:r>
              <a:rPr lang="en-AU" sz="1400" b="1" dirty="0" err="1"/>
              <a:t>Publik</a:t>
            </a:r>
            <a:endParaRPr lang="en-AU" sz="1400" b="1" dirty="0"/>
          </a:p>
        </p:txBody>
      </p:sp>
    </p:spTree>
    <p:extLst>
      <p:ext uri="{BB962C8B-B14F-4D97-AF65-F5344CB8AC3E}">
        <p14:creationId xmlns="" xmlns:p14="http://schemas.microsoft.com/office/powerpoint/2010/main" val="976215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5976" y="-99392"/>
            <a:ext cx="4714908" cy="741170"/>
          </a:xfrm>
        </p:spPr>
        <p:txBody>
          <a:bodyPr>
            <a:normAutofit/>
          </a:bodyPr>
          <a:lstStyle/>
          <a:p>
            <a:pPr marL="319812" indent="-319812" defTabSz="913748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id-ID" sz="3200" dirty="0" smtClean="0">
                <a:solidFill>
                  <a:schemeClr val="tx1"/>
                </a:solidFill>
              </a:rPr>
              <a:t>ISU STRATEGIS PORAPAR</a:t>
            </a:r>
            <a:endParaRPr lang="id-ID" sz="32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90600" y="1524000"/>
            <a:ext cx="1771700" cy="5889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/>
              <a:t>KEPEMUDAAN</a:t>
            </a:r>
          </a:p>
        </p:txBody>
      </p:sp>
      <p:sp>
        <p:nvSpPr>
          <p:cNvPr id="5" name="Rectangle 4"/>
          <p:cNvSpPr/>
          <p:nvPr/>
        </p:nvSpPr>
        <p:spPr>
          <a:xfrm>
            <a:off x="990600" y="2590800"/>
            <a:ext cx="1830373" cy="5603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/>
              <a:t>OLAH RAGA</a:t>
            </a:r>
          </a:p>
        </p:txBody>
      </p:sp>
      <p:sp>
        <p:nvSpPr>
          <p:cNvPr id="7" name="Rectangle 6"/>
          <p:cNvSpPr/>
          <p:nvPr/>
        </p:nvSpPr>
        <p:spPr>
          <a:xfrm>
            <a:off x="2971800" y="1447800"/>
            <a:ext cx="4305089" cy="7318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defTabSz="914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1.PERAN PEMUDA DALAM PEMBANGUNAN</a:t>
            </a:r>
          </a:p>
          <a:p>
            <a:pPr defTabSz="914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2.PERMASALAHAN PEMBINAAN KEPEMUDAAN</a:t>
            </a:r>
          </a:p>
          <a:p>
            <a:pPr defTabSz="914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3.DATA BASE KEPEMUDAAN </a:t>
            </a:r>
          </a:p>
        </p:txBody>
      </p:sp>
      <p:sp>
        <p:nvSpPr>
          <p:cNvPr id="8" name="Rectangle 7"/>
          <p:cNvSpPr/>
          <p:nvPr/>
        </p:nvSpPr>
        <p:spPr>
          <a:xfrm>
            <a:off x="2971801" y="2362200"/>
            <a:ext cx="5029200" cy="1447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defTabSz="914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1.PENINGKATAN PRESTASI OR</a:t>
            </a:r>
          </a:p>
          <a:p>
            <a:pPr defTabSz="914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2.KETERSEDIAAN SARPRAS OR BAGI MASYARAKAT</a:t>
            </a:r>
          </a:p>
          <a:p>
            <a:pPr defTabSz="914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3.KOORDINASI ANTAR LEMBAGA PEMBINA OR</a:t>
            </a:r>
          </a:p>
          <a:p>
            <a:pPr defTabSz="914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4.TINGKAT KEBUGARAN MASYARAKAT </a:t>
            </a:r>
          </a:p>
          <a:p>
            <a:pPr defTabSz="914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5.PERAN LEMBAGA PENDIDIKAN DAN LATIHAN </a:t>
            </a:r>
          </a:p>
          <a:p>
            <a:pPr defTabSz="9142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/>
              <a:t>    PELAJAR</a:t>
            </a:r>
          </a:p>
        </p:txBody>
      </p:sp>
      <p:sp>
        <p:nvSpPr>
          <p:cNvPr id="11" name="Round Diagonal Corner Rectangle 10"/>
          <p:cNvSpPr/>
          <p:nvPr/>
        </p:nvSpPr>
        <p:spPr>
          <a:xfrm>
            <a:off x="1143000" y="5105400"/>
            <a:ext cx="6786610" cy="1468439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2000" b="1" dirty="0" smtClean="0">
                <a:solidFill>
                  <a:schemeClr val="tx1"/>
                </a:solidFill>
              </a:rPr>
              <a:t>PENGUATAN </a:t>
            </a:r>
            <a:r>
              <a:rPr lang="en-US" sz="2000" b="1" dirty="0" smtClean="0">
                <a:solidFill>
                  <a:schemeClr val="tx1"/>
                </a:solidFill>
              </a:rPr>
              <a:t>PROGRAM KEBIJAKAN DIDUKUNG </a:t>
            </a:r>
            <a:r>
              <a:rPr lang="id-ID" sz="2000" b="1" dirty="0" smtClean="0">
                <a:solidFill>
                  <a:schemeClr val="tx1"/>
                </a:solidFill>
              </a:rPr>
              <a:t>DATABASE </a:t>
            </a:r>
          </a:p>
          <a:p>
            <a:pPr algn="ctr"/>
            <a:r>
              <a:rPr lang="id-ID" sz="2000" b="1" dirty="0" smtClean="0">
                <a:solidFill>
                  <a:schemeClr val="tx1"/>
                </a:solidFill>
              </a:rPr>
              <a:t>KEPEMUDAAN DAN KEOLAHRAGAAN</a:t>
            </a:r>
            <a:r>
              <a:rPr lang="en-US" sz="2000" b="1" dirty="0" smtClean="0">
                <a:solidFill>
                  <a:schemeClr val="tx1"/>
                </a:solidFill>
              </a:rPr>
              <a:t> YANG TEPAT, AKURAT, DAN KOMPREHENSIF</a:t>
            </a:r>
            <a:endParaRPr lang="id-ID" sz="2000" b="1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357190" y="500042"/>
            <a:ext cx="8215338" cy="3843358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16200000">
            <a:off x="4078297" y="4456103"/>
            <a:ext cx="411149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AU" sz="2800" dirty="0"/>
              <a:t>KEWAJIBAN </a:t>
            </a:r>
            <a:br>
              <a:rPr lang="en-AU" sz="2800" dirty="0"/>
            </a:br>
            <a:r>
              <a:rPr lang="en-AU" sz="2800" dirty="0"/>
              <a:t>ORGANISASI PERANGKAT DAERAH (OPD</a:t>
            </a:r>
            <a:r>
              <a:rPr lang="en-AU" sz="2800" dirty="0" smtClean="0"/>
              <a:t>) DALAM SDS</a:t>
            </a:r>
            <a:endParaRPr lang="en-AU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AU" sz="2400" dirty="0" err="1"/>
              <a:t>Memberikan</a:t>
            </a:r>
            <a:r>
              <a:rPr lang="en-AU" sz="2400" dirty="0"/>
              <a:t> </a:t>
            </a:r>
            <a:r>
              <a:rPr lang="en-AU" sz="2400" dirty="0" err="1"/>
              <a:t>kontribusi</a:t>
            </a:r>
            <a:r>
              <a:rPr lang="en-AU" sz="2400" dirty="0"/>
              <a:t> data </a:t>
            </a:r>
            <a:r>
              <a:rPr lang="en-AU" sz="2400" dirty="0" err="1"/>
              <a:t>sektoral</a:t>
            </a:r>
            <a:r>
              <a:rPr lang="en-AU" sz="2400" dirty="0"/>
              <a:t> </a:t>
            </a:r>
            <a:r>
              <a:rPr lang="en-AU" sz="2400" dirty="0" err="1"/>
              <a:t>sesuai</a:t>
            </a:r>
            <a:r>
              <a:rPr lang="en-AU" sz="2400" dirty="0"/>
              <a:t> </a:t>
            </a:r>
            <a:r>
              <a:rPr lang="en-AU" sz="2400" dirty="0" err="1"/>
              <a:t>kewenangannya</a:t>
            </a:r>
            <a:r>
              <a:rPr lang="en-AU" sz="2400" dirty="0"/>
              <a:t> di Single Data </a:t>
            </a:r>
            <a:r>
              <a:rPr lang="en-AU" sz="2400" dirty="0" smtClean="0"/>
              <a:t>System </a:t>
            </a:r>
            <a:r>
              <a:rPr lang="en-AU" sz="2400" dirty="0" err="1"/>
              <a:t>secara</a:t>
            </a:r>
            <a:r>
              <a:rPr lang="en-AU" sz="2400" dirty="0"/>
              <a:t> </a:t>
            </a:r>
            <a:r>
              <a:rPr lang="en-AU" sz="2400" dirty="0" err="1"/>
              <a:t>periodik</a:t>
            </a:r>
            <a:endParaRPr lang="en-AU" sz="2400" dirty="0"/>
          </a:p>
          <a:p>
            <a:pPr>
              <a:spcBef>
                <a:spcPts val="1200"/>
              </a:spcBef>
            </a:pPr>
            <a:r>
              <a:rPr lang="en-AU" sz="2400" dirty="0" err="1"/>
              <a:t>Melakukan</a:t>
            </a:r>
            <a:r>
              <a:rPr lang="en-AU" sz="2400" dirty="0"/>
              <a:t> </a:t>
            </a:r>
            <a:r>
              <a:rPr lang="en-AU" sz="2400" dirty="0" err="1"/>
              <a:t>pengelolaan</a:t>
            </a:r>
            <a:r>
              <a:rPr lang="en-AU" sz="2400" dirty="0"/>
              <a:t> data </a:t>
            </a:r>
            <a:r>
              <a:rPr lang="en-AU" sz="2400" dirty="0" err="1"/>
              <a:t>sektoral</a:t>
            </a:r>
            <a:r>
              <a:rPr lang="en-AU" sz="2400" dirty="0"/>
              <a:t> </a:t>
            </a:r>
            <a:r>
              <a:rPr lang="en-AU" sz="2400" dirty="0" err="1"/>
              <a:t>secara</a:t>
            </a:r>
            <a:r>
              <a:rPr lang="en-AU" sz="2400" dirty="0"/>
              <a:t> </a:t>
            </a:r>
            <a:r>
              <a:rPr lang="en-AU" sz="2400" dirty="0" err="1"/>
              <a:t>baik</a:t>
            </a:r>
            <a:r>
              <a:rPr lang="en-AU" sz="2400" dirty="0"/>
              <a:t>;</a:t>
            </a:r>
          </a:p>
          <a:p>
            <a:pPr>
              <a:spcBef>
                <a:spcPts val="1200"/>
              </a:spcBef>
            </a:pPr>
            <a:r>
              <a:rPr lang="en-AU" sz="2400" dirty="0" err="1"/>
              <a:t>Menunjuk</a:t>
            </a:r>
            <a:r>
              <a:rPr lang="en-AU" sz="2400" dirty="0"/>
              <a:t> </a:t>
            </a:r>
            <a:r>
              <a:rPr lang="en-AU" sz="2400" dirty="0" err="1"/>
              <a:t>personil</a:t>
            </a:r>
            <a:r>
              <a:rPr lang="en-AU" sz="2400" dirty="0"/>
              <a:t> </a:t>
            </a:r>
            <a:r>
              <a:rPr lang="en-AU" sz="2400" dirty="0" err="1"/>
              <a:t>sebagai</a:t>
            </a:r>
            <a:r>
              <a:rPr lang="en-AU" sz="2400" dirty="0"/>
              <a:t> </a:t>
            </a:r>
            <a:r>
              <a:rPr lang="en-AU" sz="2400" dirty="0" err="1"/>
              <a:t>wali</a:t>
            </a:r>
            <a:r>
              <a:rPr lang="en-AU" sz="2400" dirty="0"/>
              <a:t> data yang </a:t>
            </a:r>
            <a:r>
              <a:rPr lang="en-AU" sz="2400" dirty="0" err="1"/>
              <a:t>berkewajiban</a:t>
            </a:r>
            <a:r>
              <a:rPr lang="en-AU" sz="2400" dirty="0"/>
              <a:t> </a:t>
            </a:r>
            <a:r>
              <a:rPr lang="en-AU" sz="2400" dirty="0" err="1"/>
              <a:t>memberikan</a:t>
            </a:r>
            <a:r>
              <a:rPr lang="en-AU" sz="2400" dirty="0"/>
              <a:t> </a:t>
            </a:r>
            <a:r>
              <a:rPr lang="en-AU" sz="2400" dirty="0" err="1"/>
              <a:t>kontribusi</a:t>
            </a:r>
            <a:r>
              <a:rPr lang="en-AU" sz="2400" dirty="0"/>
              <a:t> data </a:t>
            </a:r>
            <a:r>
              <a:rPr lang="en-AU" sz="2400" dirty="0" err="1"/>
              <a:t>ke</a:t>
            </a:r>
            <a:r>
              <a:rPr lang="en-AU" sz="2400" dirty="0"/>
              <a:t> Single Data System;</a:t>
            </a:r>
          </a:p>
          <a:p>
            <a:pPr>
              <a:spcBef>
                <a:spcPts val="1200"/>
              </a:spcBef>
            </a:pPr>
            <a:r>
              <a:rPr lang="en-AU" sz="2400" dirty="0" err="1"/>
              <a:t>Secara</a:t>
            </a:r>
            <a:r>
              <a:rPr lang="en-AU" sz="2400" dirty="0"/>
              <a:t> </a:t>
            </a:r>
            <a:r>
              <a:rPr lang="en-AU" sz="2400" dirty="0" err="1"/>
              <a:t>rutin</a:t>
            </a:r>
            <a:r>
              <a:rPr lang="en-AU" sz="2400" dirty="0"/>
              <a:t> </a:t>
            </a:r>
            <a:r>
              <a:rPr lang="en-AU" sz="2400" dirty="0" err="1"/>
              <a:t>melakukan</a:t>
            </a:r>
            <a:r>
              <a:rPr lang="en-AU" sz="2400" dirty="0"/>
              <a:t> up date data </a:t>
            </a:r>
            <a:r>
              <a:rPr lang="en-AU" sz="2400" dirty="0" err="1"/>
              <a:t>sektoral</a:t>
            </a:r>
            <a:r>
              <a:rPr lang="en-AU" sz="2400" dirty="0"/>
              <a:t> yang </a:t>
            </a:r>
            <a:r>
              <a:rPr lang="en-AU" sz="2400" dirty="0" err="1"/>
              <a:t>menjadi</a:t>
            </a:r>
            <a:r>
              <a:rPr lang="en-AU" sz="2400" dirty="0"/>
              <a:t> </a:t>
            </a:r>
            <a:r>
              <a:rPr lang="en-AU" sz="2400" dirty="0" err="1"/>
              <a:t>kewenangannya</a:t>
            </a:r>
            <a:r>
              <a:rPr lang="en-AU" sz="2400" dirty="0"/>
              <a:t> </a:t>
            </a:r>
            <a:r>
              <a:rPr lang="en-AU" sz="2400" dirty="0" err="1"/>
              <a:t>dan</a:t>
            </a:r>
            <a:r>
              <a:rPr lang="en-AU" sz="2400" dirty="0"/>
              <a:t> </a:t>
            </a:r>
            <a:r>
              <a:rPr lang="en-AU" sz="2400" dirty="0" err="1"/>
              <a:t>mengirimkan</a:t>
            </a:r>
            <a:r>
              <a:rPr lang="en-AU" sz="2400" dirty="0"/>
              <a:t> </a:t>
            </a:r>
            <a:r>
              <a:rPr lang="en-AU" sz="2400" dirty="0" err="1"/>
              <a:t>ke</a:t>
            </a:r>
            <a:r>
              <a:rPr lang="en-AU" sz="2400" dirty="0"/>
              <a:t> Single Data System;</a:t>
            </a:r>
          </a:p>
          <a:p>
            <a:pPr>
              <a:spcBef>
                <a:spcPts val="1200"/>
              </a:spcBef>
            </a:pPr>
            <a:r>
              <a:rPr lang="en-AU" sz="2400" dirty="0" err="1"/>
              <a:t>Mengintegrasikan</a:t>
            </a:r>
            <a:r>
              <a:rPr lang="en-AU" sz="2400" dirty="0"/>
              <a:t> </a:t>
            </a:r>
            <a:r>
              <a:rPr lang="en-AU" sz="2400" dirty="0" err="1"/>
              <a:t>aplikasi</a:t>
            </a:r>
            <a:r>
              <a:rPr lang="en-AU" sz="2400" dirty="0"/>
              <a:t> </a:t>
            </a:r>
            <a:r>
              <a:rPr lang="en-AU" sz="2400" dirty="0" err="1"/>
              <a:t>pengelolaan</a:t>
            </a:r>
            <a:r>
              <a:rPr lang="en-AU" sz="2400" dirty="0"/>
              <a:t> data </a:t>
            </a:r>
            <a:r>
              <a:rPr lang="en-AU" sz="2400" dirty="0" err="1"/>
              <a:t>dengan</a:t>
            </a:r>
            <a:r>
              <a:rPr lang="en-AU" sz="2400" dirty="0"/>
              <a:t> Single Data System </a:t>
            </a:r>
          </a:p>
          <a:p>
            <a:endParaRPr lang="en-AU" sz="2400" dirty="0"/>
          </a:p>
        </p:txBody>
      </p:sp>
    </p:spTree>
    <p:extLst>
      <p:ext uri="{BB962C8B-B14F-4D97-AF65-F5344CB8AC3E}">
        <p14:creationId xmlns="" xmlns:p14="http://schemas.microsoft.com/office/powerpoint/2010/main" val="78652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rogie\Desktop\Rakor Sinergitas 2017 (Custom).jpg"/>
          <p:cNvPicPr>
            <a:picLocks noChangeAspect="1" noChangeArrowheads="1"/>
          </p:cNvPicPr>
          <p:nvPr/>
        </p:nvPicPr>
        <p:blipFill>
          <a:blip r:embed="rId2" cstate="print">
            <a:lum bright="26000" contrast="-37000"/>
          </a:blip>
          <a:srcRect l="3667"/>
          <a:stretch>
            <a:fillRect/>
          </a:stretch>
        </p:blipFill>
        <p:spPr bwMode="auto">
          <a:xfrm>
            <a:off x="0" y="5286388"/>
            <a:ext cx="9144000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842986"/>
          </a:xfrm>
          <a:prstGeom prst="rect">
            <a:avLst/>
          </a:prstGeom>
          <a:solidFill>
            <a:srgbClr val="66FFFF"/>
          </a:solidFill>
        </p:spPr>
        <p:txBody>
          <a:bodyPr vert="horz" lIns="91423" tIns="45711" rIns="91423" bIns="45711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/>
              <a:t>GAMBARAN UMUM </a:t>
            </a:r>
            <a:r>
              <a:rPr lang="id-ID" sz="2400" b="1" dirty="0" smtClean="0"/>
              <a:t>KEPEMUDAAN DAN KEOLAHRAGAAN</a:t>
            </a:r>
            <a:endParaRPr lang="en-US" sz="2400" b="1" dirty="0" smtClean="0"/>
          </a:p>
          <a:p>
            <a:r>
              <a:rPr lang="en-US" sz="2400" b="1" dirty="0" smtClean="0"/>
              <a:t>PROVINSI TENGAH</a:t>
            </a:r>
            <a:endParaRPr lang="id-ID" sz="2400" b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5086564"/>
              </p:ext>
            </p:extLst>
          </p:nvPr>
        </p:nvGraphicFramePr>
        <p:xfrm>
          <a:off x="642910" y="1397000"/>
          <a:ext cx="7929617" cy="342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5329"/>
                <a:gridCol w="4481082"/>
                <a:gridCol w="264320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NO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/>
                        <a:t>GARAPAN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JUMLAH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ATLET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16.776 orang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WASIT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1.436 orang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PELATIH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2.627 orang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2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PENGPROV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57 cabor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OKP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62 organisasi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KWARCAB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35 lembaga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SAKA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12 lembaga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SARPRAS PEMUDA DAN OLAHRAGA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21.006</a:t>
                      </a:r>
                      <a:r>
                        <a:rPr lang="id-ID" baseline="0" dirty="0" smtClean="0"/>
                        <a:t> tempat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Up Arrow Callout 5"/>
          <p:cNvSpPr/>
          <p:nvPr/>
        </p:nvSpPr>
        <p:spPr>
          <a:xfrm>
            <a:off x="1643042" y="5214950"/>
            <a:ext cx="6000792" cy="1643050"/>
          </a:xfrm>
          <a:prstGeom prst="upArrowCallout">
            <a:avLst>
              <a:gd name="adj1" fmla="val 122924"/>
              <a:gd name="adj2" fmla="val 79693"/>
              <a:gd name="adj3" fmla="val 25000"/>
              <a:gd name="adj4" fmla="val 64977"/>
            </a:avLst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PERLU SEGERA DILAKUKAN PEMETAAN ULANG  DATA KEOLAHRAGAAN MAUPUN KEPEMUDAAN  JAWA TENGAH</a:t>
            </a:r>
            <a:endParaRPr lang="en-US" dirty="0"/>
          </a:p>
        </p:txBody>
      </p:sp>
      <p:sp>
        <p:nvSpPr>
          <p:cNvPr id="7" name="Flowchart: Alternate Process 6"/>
          <p:cNvSpPr/>
          <p:nvPr/>
        </p:nvSpPr>
        <p:spPr>
          <a:xfrm>
            <a:off x="500034" y="1142984"/>
            <a:ext cx="8143932" cy="4071966"/>
          </a:xfrm>
          <a:prstGeom prst="flowChartAlternateProcess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173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6224</TotalTime>
  <Words>465</Words>
  <Application>Microsoft Office PowerPoint</Application>
  <PresentationFormat>On-screen Show (4:3)</PresentationFormat>
  <Paragraphs>136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Module</vt:lpstr>
      <vt:lpstr>Office Theme</vt:lpstr>
      <vt:lpstr>Slide 1</vt:lpstr>
      <vt:lpstr>Slide 2</vt:lpstr>
      <vt:lpstr>Slide 3</vt:lpstr>
      <vt:lpstr>Slide 4</vt:lpstr>
      <vt:lpstr>Slide 5</vt:lpstr>
      <vt:lpstr>Slide 6</vt:lpstr>
      <vt:lpstr>ISU STRATEGIS PORAPAR</vt:lpstr>
      <vt:lpstr>KEWAJIBAN  ORGANISASI PERANGKAT DAERAH (OPD) DALAM SDS</vt:lpstr>
      <vt:lpstr>Slide 9</vt:lpstr>
      <vt:lpstr>Tujuan dan manfaat</vt:lpstr>
      <vt:lpstr>TERIMA KASIH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“SINGLE DATA SYSTEM” UNTUK PERENCANAAN PEMBANGUNAN DAERAH  DI JAWA TENGAH</dc:title>
  <dc:creator>Unknown</dc:creator>
  <cp:lastModifiedBy>Disbudpar Jateng</cp:lastModifiedBy>
  <cp:revision>324</cp:revision>
  <cp:lastPrinted>2017-04-05T01:41:33Z</cp:lastPrinted>
  <dcterms:created xsi:type="dcterms:W3CDTF">2016-09-16T13:10:51Z</dcterms:created>
  <dcterms:modified xsi:type="dcterms:W3CDTF">2017-07-10T08:50:49Z</dcterms:modified>
</cp:coreProperties>
</file>